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9" r:id="rId4"/>
    <p:sldId id="260" r:id="rId5"/>
    <p:sldId id="312" r:id="rId6"/>
    <p:sldId id="299" r:id="rId7"/>
    <p:sldId id="313" r:id="rId8"/>
    <p:sldId id="314" r:id="rId9"/>
    <p:sldId id="300" r:id="rId10"/>
    <p:sldId id="263" r:id="rId11"/>
    <p:sldId id="275" r:id="rId12"/>
    <p:sldId id="307" r:id="rId13"/>
    <p:sldId id="266" r:id="rId14"/>
    <p:sldId id="301" r:id="rId15"/>
    <p:sldId id="302" r:id="rId16"/>
    <p:sldId id="303" r:id="rId17"/>
    <p:sldId id="306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305" r:id="rId26"/>
    <p:sldId id="304" r:id="rId27"/>
    <p:sldId id="308" r:id="rId28"/>
    <p:sldId id="309" r:id="rId29"/>
    <p:sldId id="310" r:id="rId30"/>
    <p:sldId id="317" r:id="rId31"/>
    <p:sldId id="311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18" r:id="rId4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A5301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63051" y="1304835"/>
            <a:ext cx="4525010" cy="4379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5301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86707" y="1533847"/>
            <a:ext cx="4252595" cy="4277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5301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00855" y="585013"/>
            <a:ext cx="10595763" cy="636534"/>
          </a:xfrm>
          <a:prstGeom prst="rect">
            <a:avLst/>
          </a:prstGeom>
        </p:spPr>
        <p:txBody>
          <a:bodyPr lIns="45711" tIns="22855" rIns="45711" bIns="22855">
            <a:noAutofit/>
          </a:bodyPr>
          <a:lstStyle>
            <a:lvl1pPr marL="0" marR="0" indent="0" algn="ctr" defTabSz="12190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0589" algn="l"/>
              </a:tabLst>
              <a:defRPr lang="ru-RU" sz="4000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NAME OF YOUR TOP SLIDE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57178" y="5981995"/>
            <a:ext cx="2844800" cy="878036"/>
          </a:xfrm>
          <a:prstGeom prst="rect">
            <a:avLst/>
          </a:prstGeom>
        </p:spPr>
        <p:txBody>
          <a:bodyPr lIns="45711" tIns="22855" rIns="45711" bIns="22855"/>
          <a:lstStyle>
            <a:lvl1pPr algn="r">
              <a:defRPr lang="uk-UA" sz="6900" b="0" i="0" kern="1200" baseline="0" smtClean="0">
                <a:solidFill>
                  <a:schemeClr val="bg1">
                    <a:lumMod val="9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E8BBD06A-759F-43F0-9FDD-30D880138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800855" y="1737008"/>
            <a:ext cx="10595763" cy="3815982"/>
          </a:xfrm>
          <a:prstGeom prst="rect">
            <a:avLst/>
          </a:prstGeom>
        </p:spPr>
        <p:txBody>
          <a:bodyPr lIns="45711" tIns="22855" rIns="45711" bIns="22855"/>
          <a:lstStyle>
            <a:lvl1pPr>
              <a:defRPr lang="en-US" sz="1400" b="0" i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6353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89;&#1093;&#1077;&#1084;&#1072;%20&#1042;&#1057;&#1054;&#1050;&#1054;.docx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kiro46.ru/docs/kak_polozhenie_vsoco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19400" y="762000"/>
            <a:ext cx="8618855" cy="52527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lang="ru-RU" sz="4800" dirty="0"/>
              <a:t>Внутренняя система оценки качества образования (ВСОКО) в управлении образовательным</a:t>
            </a:r>
            <a:br>
              <a:rPr lang="ru-RU" sz="4800" dirty="0"/>
            </a:br>
            <a:r>
              <a:rPr lang="ru-RU" sz="4800" dirty="0"/>
              <a:t>учреждением 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ru-RU" sz="4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45"/>
              </a:spcBef>
            </a:pPr>
            <a:r>
              <a:rPr lang="ru-RU" sz="2400" dirty="0">
                <a:latin typeface="Times New Roman"/>
                <a:cs typeface="Times New Roman"/>
              </a:rPr>
              <a:t>Старший методист МКУ «УО» ПМР</a:t>
            </a:r>
          </a:p>
          <a:p>
            <a:pPr algn="r">
              <a:lnSpc>
                <a:spcPct val="100000"/>
              </a:lnSpc>
              <a:spcBef>
                <a:spcPts val="45"/>
              </a:spcBef>
            </a:pPr>
            <a:r>
              <a:rPr lang="ru-RU" sz="2400" dirty="0">
                <a:latin typeface="Times New Roman"/>
                <a:cs typeface="Times New Roman"/>
              </a:rPr>
              <a:t>Дмитракова Н.А.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381000"/>
            <a:ext cx="72644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Чем ВСОКО отличается </a:t>
            </a:r>
            <a:r>
              <a:rPr dirty="0">
                <a:solidFill>
                  <a:schemeClr val="tx1"/>
                </a:solidFill>
              </a:rPr>
              <a:t>от</a:t>
            </a:r>
            <a:r>
              <a:rPr spc="-2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ВШК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066800"/>
            <a:ext cx="10484642" cy="29681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9900" marR="1349375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основу принимаем ВСОКО:</a:t>
            </a: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не равно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ВШК и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не равно 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внутришкольному мониторингу.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ВШК –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это </a:t>
            </a:r>
            <a:r>
              <a:rPr sz="2400" b="1" i="1" spc="-5" dirty="0">
                <a:solidFill>
                  <a:srgbClr val="FF0000"/>
                </a:solidFill>
                <a:latin typeface="Arial"/>
                <a:cs typeface="Arial"/>
              </a:rPr>
              <a:t>обеспечение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гарантий качественного</a:t>
            </a:r>
            <a:r>
              <a:rPr sz="2400" spc="-3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образования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590"/>
              </a:lnSpc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ВСОКО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это </a:t>
            </a:r>
            <a:r>
              <a:rPr sz="2400" b="1" i="1" spc="-5" dirty="0">
                <a:solidFill>
                  <a:srgbClr val="FF0000"/>
                </a:solidFill>
                <a:latin typeface="Arial"/>
                <a:cs typeface="Arial"/>
              </a:rPr>
              <a:t>установление соответствия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имеющегося  качества образования требованиям ФГОС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запросу  потребителей,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а также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информирование потребителей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о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степени 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соответствия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4495800"/>
            <a:ext cx="9982200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ВСОКО </a:t>
            </a:r>
            <a:r>
              <a:rPr lang="ru-RU" sz="2400" dirty="0">
                <a:solidFill>
                  <a:srgbClr val="3F3F3F"/>
                </a:solidFill>
                <a:latin typeface="Arial"/>
                <a:cs typeface="Arial"/>
              </a:rPr>
              <a:t>– </a:t>
            </a:r>
            <a:r>
              <a:rPr lang="ru-RU" sz="2400" spc="-5" dirty="0">
                <a:solidFill>
                  <a:srgbClr val="C00000"/>
                </a:solidFill>
                <a:latin typeface="Arial"/>
                <a:cs typeface="Arial"/>
              </a:rPr>
              <a:t>инструмент</a:t>
            </a: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управления качеством </a:t>
            </a:r>
            <a:r>
              <a:rPr lang="ru-RU"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lang="ru-RU" sz="2400" spc="-5" dirty="0" err="1">
                <a:solidFill>
                  <a:srgbClr val="3F3F3F"/>
                </a:solidFill>
                <a:latin typeface="Arial"/>
                <a:cs typeface="Arial"/>
              </a:rPr>
              <a:t>операциональный</a:t>
            </a: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    </a:t>
            </a:r>
          </a:p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                ресурс</a:t>
            </a:r>
            <a:r>
              <a:rPr lang="ru-RU"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3F3F3F"/>
                </a:solidFill>
                <a:latin typeface="Arial"/>
                <a:cs typeface="Arial"/>
              </a:rPr>
              <a:t>ВШК</a:t>
            </a:r>
            <a:endParaRPr lang="ru-RU" sz="2400" dirty="0">
              <a:latin typeface="Arial"/>
              <a:cs typeface="Aria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lang="ru-RU" sz="2400" dirty="0">
                <a:solidFill>
                  <a:srgbClr val="3F3F3F"/>
                </a:solidFill>
                <a:latin typeface="Arial"/>
                <a:cs typeface="Arial"/>
              </a:rPr>
              <a:t>ВШК – </a:t>
            </a:r>
            <a:r>
              <a:rPr lang="ru-RU" sz="2400" spc="-5" dirty="0">
                <a:solidFill>
                  <a:srgbClr val="C00000"/>
                </a:solidFill>
                <a:latin typeface="Arial"/>
                <a:cs typeface="Arial"/>
              </a:rPr>
              <a:t>обязательная составляющая управленческого </a:t>
            </a:r>
            <a:r>
              <a:rPr lang="ru-RU" sz="2400" dirty="0">
                <a:solidFill>
                  <a:srgbClr val="C00000"/>
                </a:solidFill>
                <a:latin typeface="Arial"/>
                <a:cs typeface="Arial"/>
              </a:rPr>
              <a:t>цикла   </a:t>
            </a:r>
          </a:p>
          <a:p>
            <a:pPr marL="354965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          (планирование, организация, руководство </a:t>
            </a:r>
            <a:r>
              <a:rPr lang="ru-RU"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анализ    </a:t>
            </a:r>
          </a:p>
          <a:p>
            <a:pPr marL="354965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          образовательной деятельности)</a:t>
            </a:r>
            <a:endParaRPr lang="ru-RU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04800"/>
            <a:ext cx="835977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b="1" i="1" spc="-5" dirty="0">
                <a:solidFill>
                  <a:srgbClr val="C00000"/>
                </a:solidFill>
              </a:rPr>
              <a:t>Процедуры ВСОКО</a:t>
            </a:r>
            <a:endParaRPr b="1" i="1" spc="-5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914400"/>
            <a:ext cx="11125200" cy="6122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</a:pPr>
            <a:r>
              <a:rPr lang="ru-RU" sz="2400" dirty="0"/>
              <a:t>Ориентируемся на внешнюю оценку.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</a:pPr>
            <a:r>
              <a:rPr lang="ru-RU" sz="2400" dirty="0"/>
              <a:t>Процедуры </a:t>
            </a:r>
            <a:r>
              <a:rPr lang="ru-RU" sz="2400" dirty="0">
                <a:solidFill>
                  <a:srgbClr val="C00000"/>
                </a:solidFill>
              </a:rPr>
              <a:t>внешней независимой оценки </a:t>
            </a:r>
            <a:r>
              <a:rPr lang="ru-RU" sz="2400" dirty="0"/>
              <a:t>качества образования  включают: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 государственную итоговую аттестацию обучающихся,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контрольно-надзорные процедуры,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мониторинг качества обучения (ВПР, НИКО, региональные оценочные процедуры),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международные сравнительные исследования качества образования (</a:t>
            </a:r>
            <a:r>
              <a:rPr lang="en-US" sz="2400" dirty="0"/>
              <a:t>PISA</a:t>
            </a:r>
            <a:r>
              <a:rPr lang="ru-RU" sz="2400" dirty="0"/>
              <a:t>, </a:t>
            </a:r>
            <a:r>
              <a:rPr lang="en-US" sz="2400" dirty="0"/>
              <a:t>PIRLS</a:t>
            </a:r>
            <a:r>
              <a:rPr lang="ru-RU" sz="2400" dirty="0"/>
              <a:t>, </a:t>
            </a:r>
            <a:r>
              <a:rPr lang="en-US" sz="2400" dirty="0"/>
              <a:t>TIMSS</a:t>
            </a:r>
            <a:r>
              <a:rPr lang="ru-RU" sz="2400" dirty="0"/>
              <a:t> и другие),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процедуры аттестации педагогических работников,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социологические исследования,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общественно-педагогическую экспертизу, </a:t>
            </a:r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r>
              <a:rPr lang="ru-RU" sz="2400" dirty="0"/>
              <a:t>иные процедуры независимой оценки качества образования.</a:t>
            </a:r>
            <a:endParaRPr lang="ru-RU" sz="2400" b="1" dirty="0"/>
          </a:p>
          <a:p>
            <a:pPr marL="469900" marR="5080" indent="-457200" algn="just">
              <a:lnSpc>
                <a:spcPct val="114999"/>
              </a:lnSpc>
              <a:spcBef>
                <a:spcPts val="100"/>
              </a:spcBef>
              <a:buFont typeface="Wingdings" pitchFamily="2" charset="2"/>
              <a:buChar char="q"/>
            </a:pP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39762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Процедуры ВСОКО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10820400" cy="540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Внутренняя оценка </a:t>
            </a:r>
            <a:r>
              <a:rPr lang="ru-RU" dirty="0"/>
              <a:t>качества образования включает процедуры:</a:t>
            </a:r>
          </a:p>
          <a:p>
            <a:r>
              <a:rPr lang="ru-RU" dirty="0"/>
              <a:t> текущего,  промежуточного и итогового оценивания, </a:t>
            </a:r>
          </a:p>
          <a:p>
            <a:r>
              <a:rPr lang="ru-RU" dirty="0"/>
              <a:t>формирующего оценивания, </a:t>
            </a:r>
          </a:p>
          <a:p>
            <a:r>
              <a:rPr lang="ru-RU" dirty="0" err="1"/>
              <a:t>внутришкольного</a:t>
            </a:r>
            <a:r>
              <a:rPr lang="ru-RU" dirty="0"/>
              <a:t> контроля процессов и результатов образовательной деятельности, </a:t>
            </a:r>
          </a:p>
          <a:p>
            <a:r>
              <a:rPr lang="ru-RU" dirty="0"/>
              <a:t>школьного мониторинга качества образования</a:t>
            </a:r>
          </a:p>
          <a:p>
            <a:pPr>
              <a:lnSpc>
                <a:spcPct val="150000"/>
              </a:lnSpc>
            </a:pPr>
            <a:r>
              <a:rPr lang="ru-RU" dirty="0"/>
              <a:t>социологические опросы участников образовательных отношений с  целью установления степени удовлетворенности деятельностью</a:t>
            </a:r>
            <a:br>
              <a:rPr lang="ru-RU" dirty="0"/>
            </a:br>
            <a:r>
              <a:rPr lang="ru-RU" dirty="0"/>
              <a:t>образовательной организации,</a:t>
            </a:r>
          </a:p>
          <a:p>
            <a:pPr>
              <a:lnSpc>
                <a:spcPct val="150000"/>
              </a:lnSpc>
            </a:pPr>
            <a:r>
              <a:rPr lang="ru-RU" dirty="0"/>
              <a:t>проведение </a:t>
            </a:r>
            <a:r>
              <a:rPr lang="ru-RU" dirty="0" err="1"/>
              <a:t>самообследования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825" y="322998"/>
            <a:ext cx="633317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rgbClr val="C00000"/>
                </a:solidFill>
              </a:rPr>
              <a:t>Эффективность    ВСОКО   зависит</a:t>
            </a:r>
            <a:endParaRPr sz="20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1" y="663186"/>
            <a:ext cx="10559730" cy="139446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8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18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от 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системности </a:t>
            </a:r>
            <a:r>
              <a:rPr sz="1800" spc="-5" dirty="0" err="1">
                <a:solidFill>
                  <a:srgbClr val="3F3F3F"/>
                </a:solidFill>
                <a:latin typeface="Arial"/>
                <a:cs typeface="Arial"/>
              </a:rPr>
              <a:t>решений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lang="ru-RU" sz="1800" dirty="0">
                <a:solidFill>
                  <a:srgbClr val="3F3F3F"/>
                </a:solidFill>
                <a:latin typeface="Arial"/>
                <a:cs typeface="Arial"/>
              </a:rPr>
              <a:t>положенных в основу  </a:t>
            </a:r>
            <a:r>
              <a:rPr sz="1800" spc="-5" dirty="0" err="1">
                <a:solidFill>
                  <a:srgbClr val="3F3F3F"/>
                </a:solidFill>
                <a:latin typeface="Arial"/>
                <a:cs typeface="Arial"/>
              </a:rPr>
              <a:t>локального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1800" spc="-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1800" spc="-5" dirty="0" err="1">
                <a:solidFill>
                  <a:srgbClr val="3F3F3F"/>
                </a:solidFill>
                <a:latin typeface="Arial"/>
                <a:cs typeface="Arial"/>
              </a:rPr>
              <a:t>нормативного</a:t>
            </a:r>
            <a:r>
              <a:rPr sz="1800" spc="-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1800" spc="-1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1800" spc="-5" dirty="0" err="1">
                <a:solidFill>
                  <a:srgbClr val="3F3F3F"/>
                </a:solidFill>
                <a:latin typeface="Arial"/>
                <a:cs typeface="Arial"/>
              </a:rPr>
              <a:t>акта</a:t>
            </a:r>
            <a:r>
              <a:rPr lang="ru-RU" sz="1800" spc="-5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;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8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18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профессиональной компетентности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лиц;</a:t>
            </a:r>
            <a:endParaRPr sz="1800" dirty="0">
              <a:latin typeface="Arial"/>
              <a:cs typeface="Arial"/>
            </a:endParaRPr>
          </a:p>
          <a:p>
            <a:pPr marL="355600" marR="5080" indent="-342900">
              <a:lnSpc>
                <a:spcPts val="1939"/>
              </a:lnSpc>
              <a:spcBef>
                <a:spcPts val="1035"/>
              </a:spcBef>
              <a:tabLst>
                <a:tab pos="1884045" algn="l"/>
                <a:tab pos="2145665" algn="l"/>
                <a:tab pos="3481704" algn="l"/>
                <a:tab pos="4919345" algn="l"/>
                <a:tab pos="5174615" algn="l"/>
                <a:tab pos="5901690" algn="l"/>
                <a:tab pos="7179945" algn="l"/>
                <a:tab pos="7851140" algn="l"/>
                <a:tab pos="8112759" algn="l"/>
              </a:tabLst>
            </a:pPr>
            <a:r>
              <a:rPr sz="18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1800" dirty="0">
                <a:solidFill>
                  <a:srgbClr val="A53010"/>
                </a:solidFill>
                <a:latin typeface="Times New Roman"/>
                <a:cs typeface="Times New Roman"/>
              </a:rPr>
              <a:t>  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мо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би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л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ь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ност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и	и	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откр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ытости	и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зменен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и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я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м	в	ч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аст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и	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локал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ь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ых	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нор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м	и	исполь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зуем</a:t>
            </a:r>
            <a:r>
              <a:rPr sz="1800" dirty="0">
                <a:solidFill>
                  <a:srgbClr val="3F3F3F"/>
                </a:solidFill>
                <a:latin typeface="Arial"/>
                <a:cs typeface="Arial"/>
              </a:rPr>
              <a:t>ых  </a:t>
            </a:r>
            <a:r>
              <a:rPr sz="1800" spc="-5" dirty="0">
                <a:solidFill>
                  <a:srgbClr val="3F3F3F"/>
                </a:solidFill>
                <a:latin typeface="Arial"/>
                <a:cs typeface="Arial"/>
              </a:rPr>
              <a:t>процедур ВСОКО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2362200"/>
            <a:ext cx="11353800" cy="433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A53010"/>
                </a:solidFill>
                <a:latin typeface="Arial"/>
                <a:cs typeface="Arial"/>
              </a:rPr>
              <a:t>Результаты ВСОКО </a:t>
            </a:r>
            <a:r>
              <a:rPr sz="2000" b="1" dirty="0">
                <a:solidFill>
                  <a:srgbClr val="A53010"/>
                </a:solidFill>
                <a:latin typeface="Arial"/>
                <a:cs typeface="Arial"/>
              </a:rPr>
              <a:t>– </a:t>
            </a:r>
            <a:r>
              <a:rPr sz="2000" b="1" spc="-5" dirty="0">
                <a:solidFill>
                  <a:srgbClr val="A53010"/>
                </a:solidFill>
                <a:latin typeface="Arial"/>
                <a:cs typeface="Arial"/>
              </a:rPr>
              <a:t>основа информационно-аналитических</a:t>
            </a:r>
            <a:r>
              <a:rPr sz="2000" b="1" spc="40" dirty="0">
                <a:solidFill>
                  <a:srgbClr val="A5301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A53010"/>
                </a:solidFill>
                <a:latin typeface="Arial"/>
                <a:cs typeface="Arial"/>
              </a:rPr>
              <a:t>данных: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0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A53010"/>
                </a:solidFill>
                <a:latin typeface="Times New Roman"/>
                <a:cs typeface="Times New Roman"/>
              </a:rPr>
              <a:t> 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для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отчета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самообследовании;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0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A53010"/>
                </a:solidFill>
                <a:latin typeface="Times New Roman"/>
                <a:cs typeface="Times New Roman"/>
              </a:rPr>
              <a:t>  </a:t>
            </a:r>
            <a:r>
              <a:rPr sz="2000" dirty="0" err="1">
                <a:solidFill>
                  <a:srgbClr val="3F3F3F"/>
                </a:solidFill>
                <a:latin typeface="Arial"/>
                <a:cs typeface="Arial"/>
              </a:rPr>
              <a:t>справок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ВШК;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0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A53010"/>
                </a:solidFill>
                <a:latin typeface="Times New Roman"/>
                <a:cs typeface="Times New Roman"/>
              </a:rPr>
              <a:t> 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аналитических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отчетов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по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проводимым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ОУ</a:t>
            </a:r>
            <a:r>
              <a:rPr sz="20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20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мониторингам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</a:pPr>
            <a:r>
              <a:rPr sz="2000" b="1" spc="-5" dirty="0">
                <a:solidFill>
                  <a:srgbClr val="A53010"/>
                </a:solidFill>
                <a:latin typeface="Arial"/>
                <a:cs typeface="Arial"/>
              </a:rPr>
              <a:t>Различение </a:t>
            </a:r>
            <a:r>
              <a:rPr sz="2000" b="1" dirty="0">
                <a:solidFill>
                  <a:srgbClr val="A53010"/>
                </a:solidFill>
                <a:latin typeface="Arial"/>
                <a:cs typeface="Arial"/>
              </a:rPr>
              <a:t>функций: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</a:pPr>
            <a:r>
              <a:rPr sz="20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0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ВШК ориентирован на </a:t>
            </a:r>
            <a:r>
              <a:rPr sz="2000" b="1" i="1" spc="-5" dirty="0">
                <a:solidFill>
                  <a:srgbClr val="A53010"/>
                </a:solidFill>
                <a:latin typeface="Arial"/>
                <a:cs typeface="Arial"/>
              </a:rPr>
              <a:t>контроль </a:t>
            </a:r>
            <a:r>
              <a:rPr sz="2000" b="1" i="1" spc="-5" dirty="0" err="1">
                <a:solidFill>
                  <a:srgbClr val="A53010"/>
                </a:solidFill>
                <a:latin typeface="Arial"/>
                <a:cs typeface="Arial"/>
              </a:rPr>
              <a:t>состояния</a:t>
            </a:r>
            <a:r>
              <a:rPr sz="2000" b="1" i="1" spc="-5" dirty="0">
                <a:solidFill>
                  <a:srgbClr val="A53010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образовательной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системы в  соответствии с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действующим законода­тельством;</a:t>
            </a:r>
            <a:endParaRPr sz="2000" dirty="0">
              <a:latin typeface="Arial"/>
              <a:cs typeface="Arial"/>
            </a:endParaRPr>
          </a:p>
          <a:p>
            <a:pPr marL="355600" marR="5715" indent="-342900" algn="just">
              <a:lnSpc>
                <a:spcPct val="80000"/>
              </a:lnSpc>
              <a:spcBef>
                <a:spcPts val="1000"/>
              </a:spcBef>
            </a:pPr>
            <a:r>
              <a:rPr sz="20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ВСОКО ориентирована на </a:t>
            </a:r>
            <a:r>
              <a:rPr sz="2000" b="1" i="1" spc="-5" dirty="0">
                <a:solidFill>
                  <a:srgbClr val="A53010"/>
                </a:solidFill>
                <a:latin typeface="Arial"/>
                <a:cs typeface="Arial"/>
              </a:rPr>
              <a:t>самоаудит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образовательной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системы с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последующим  информированием заказчиков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потребителей образовательной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услуги о степени  соответствия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качества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предоставляемого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образования требованиям 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государственных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3F3F3F"/>
                </a:solidFill>
                <a:latin typeface="Arial"/>
                <a:cs typeface="Arial"/>
              </a:rPr>
              <a:t>образовательных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 стандартов.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dirty="0"/>
              <a:t>В структуру внутришкольной системы оценки качества образования входит оценка: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BBD06A-759F-43F0-9FDD-30D8801384D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1"/>
          </p:nvPr>
        </p:nvSpPr>
        <p:spPr>
          <a:xfrm>
            <a:off x="444108" y="1737008"/>
            <a:ext cx="11411782" cy="4715978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Качество управления ОО</a:t>
            </a:r>
          </a:p>
          <a:p>
            <a:pPr algn="ctr"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Выступает как инструмент диагностики структуры управления и включает: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dirty="0"/>
              <a:t>оценку состояния административной системы ОО;</a:t>
            </a:r>
          </a:p>
          <a:p>
            <a:r>
              <a:rPr lang="ru-RU" sz="2400" dirty="0"/>
              <a:t>ведение документооборота и оценку наличия и соответствия локальных актов установленным требованиям;</a:t>
            </a:r>
          </a:p>
          <a:p>
            <a:r>
              <a:rPr lang="ru-RU" sz="2400" dirty="0"/>
              <a:t>мониторинг работы педагогического совета, родительских комитетов;</a:t>
            </a:r>
          </a:p>
          <a:p>
            <a:r>
              <a:rPr lang="ru-RU" sz="2400" dirty="0"/>
              <a:t>диагностику деятельности администрации и т.д.</a:t>
            </a:r>
          </a:p>
          <a:p>
            <a:pPr algn="just"/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BBD06A-759F-43F0-9FDD-30D8801384D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1"/>
          </p:nvPr>
        </p:nvSpPr>
        <p:spPr>
          <a:xfrm>
            <a:off x="762000" y="685800"/>
            <a:ext cx="11123788" cy="5486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100" b="1" i="1" dirty="0">
                <a:solidFill>
                  <a:srgbClr val="C00000"/>
                </a:solidFill>
              </a:rPr>
              <a:t>Качество  реализации образовательной деятельности</a:t>
            </a:r>
          </a:p>
          <a:p>
            <a:pPr algn="ctr">
              <a:buNone/>
            </a:pPr>
            <a:endParaRPr lang="ru-RU" sz="31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100" dirty="0"/>
              <a:t>Предполагается оценка следующих показателей:</a:t>
            </a:r>
          </a:p>
          <a:p>
            <a:pPr>
              <a:buNone/>
            </a:pPr>
            <a:r>
              <a:rPr lang="ru-RU" sz="3100" dirty="0"/>
              <a:t> </a:t>
            </a:r>
          </a:p>
          <a:p>
            <a:pPr>
              <a:lnSpc>
                <a:spcPct val="150000"/>
              </a:lnSpc>
            </a:pPr>
            <a:r>
              <a:rPr lang="ru-RU" sz="3100" dirty="0"/>
              <a:t>соответствие содержания образования ФГОС, </a:t>
            </a:r>
          </a:p>
          <a:p>
            <a:pPr>
              <a:lnSpc>
                <a:spcPct val="150000"/>
              </a:lnSpc>
            </a:pPr>
            <a:r>
              <a:rPr lang="ru-RU" sz="3100" dirty="0" err="1"/>
              <a:t>профильность</a:t>
            </a:r>
            <a:r>
              <a:rPr lang="ru-RU" sz="3100" dirty="0"/>
              <a:t> школы, </a:t>
            </a:r>
          </a:p>
          <a:p>
            <a:pPr>
              <a:lnSpc>
                <a:spcPct val="150000"/>
              </a:lnSpc>
            </a:pPr>
            <a:r>
              <a:rPr lang="ru-RU" sz="3100" dirty="0"/>
              <a:t>используемые педагогические и информационные технологии, </a:t>
            </a:r>
          </a:p>
          <a:p>
            <a:pPr>
              <a:lnSpc>
                <a:spcPct val="150000"/>
              </a:lnSpc>
            </a:pPr>
            <a:r>
              <a:rPr lang="ru-RU" sz="3100" dirty="0"/>
              <a:t>профессиональный рост педагогов школы, </a:t>
            </a:r>
          </a:p>
          <a:p>
            <a:pPr>
              <a:lnSpc>
                <a:spcPct val="150000"/>
              </a:lnSpc>
            </a:pPr>
            <a:r>
              <a:rPr lang="ru-RU" sz="3100" dirty="0"/>
              <a:t>результативность профессиональной деятельности педагога, </a:t>
            </a:r>
          </a:p>
          <a:p>
            <a:pPr>
              <a:lnSpc>
                <a:spcPct val="150000"/>
              </a:lnSpc>
            </a:pPr>
            <a:r>
              <a:rPr lang="ru-RU" sz="3100" dirty="0"/>
              <a:t>интеграция с сообществом и сетевое взаимодействие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1"/>
          </p:nvPr>
        </p:nvSpPr>
        <p:spPr>
          <a:xfrm>
            <a:off x="800855" y="729012"/>
            <a:ext cx="10803039" cy="5435975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Качество результатов </a:t>
            </a:r>
          </a:p>
          <a:p>
            <a:endParaRPr lang="ru-RU" sz="2400" dirty="0"/>
          </a:p>
          <a:p>
            <a:r>
              <a:rPr lang="ru-RU" sz="2400" dirty="0" err="1"/>
              <a:t>обученность</a:t>
            </a:r>
            <a:r>
              <a:rPr lang="ru-RU" sz="2400" dirty="0"/>
              <a:t> и интеллектуальное развитие обучающихся, сформированность основных нравственных качеств личности, творческое развитие личности, </a:t>
            </a:r>
          </a:p>
          <a:p>
            <a:r>
              <a:rPr lang="ru-RU" sz="2400" dirty="0"/>
              <a:t>сохранение здоровья, </a:t>
            </a:r>
          </a:p>
          <a:p>
            <a:r>
              <a:rPr lang="ru-RU" sz="2400" dirty="0" err="1"/>
              <a:t>коммуникативность</a:t>
            </a:r>
            <a:r>
              <a:rPr lang="ru-RU" sz="2400" dirty="0"/>
              <a:t> и социализированность личности, </a:t>
            </a:r>
          </a:p>
          <a:p>
            <a:r>
              <a:rPr lang="ru-RU" sz="2400" dirty="0"/>
              <a:t>наличие положительной самооценки, </a:t>
            </a:r>
          </a:p>
          <a:p>
            <a:r>
              <a:rPr lang="ru-RU" sz="2400" dirty="0"/>
              <a:t>удовлетворенность педагогов процессом и результатами деятельности учащихся, </a:t>
            </a:r>
          </a:p>
          <a:p>
            <a:r>
              <a:rPr lang="ru-RU" sz="2400" dirty="0"/>
              <a:t>удовлетворенность родителей результатами обучения и воспитания ребенка и др.</a:t>
            </a:r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1"/>
          </p:nvPr>
        </p:nvSpPr>
        <p:spPr>
          <a:xfrm>
            <a:off x="800855" y="729012"/>
            <a:ext cx="10803039" cy="5435975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Качество условий </a:t>
            </a:r>
          </a:p>
          <a:p>
            <a:endParaRPr lang="ru-RU" sz="2400" dirty="0"/>
          </a:p>
          <a:p>
            <a:pPr>
              <a:buNone/>
            </a:pPr>
            <a:r>
              <a:rPr lang="ru-RU" sz="2400" dirty="0"/>
              <a:t>Качество условий как оценка качества процесса обеспечения </a:t>
            </a:r>
          </a:p>
          <a:p>
            <a:endParaRPr lang="ru-RU" sz="2400" dirty="0"/>
          </a:p>
          <a:p>
            <a:r>
              <a:rPr lang="ru-RU" sz="2400" dirty="0"/>
              <a:t>кадровое обеспечение, </a:t>
            </a:r>
          </a:p>
          <a:p>
            <a:r>
              <a:rPr lang="ru-RU" sz="2400" dirty="0"/>
              <a:t>учебно-методическая работа </a:t>
            </a:r>
          </a:p>
          <a:p>
            <a:r>
              <a:rPr lang="ru-RU" sz="2400" dirty="0"/>
              <a:t>материально-техническое обеспечение и др.);</a:t>
            </a:r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6880" y="468892"/>
            <a:ext cx="917511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C00000"/>
                </a:solidFill>
              </a:rPr>
              <a:t>Управление качеством </a:t>
            </a:r>
            <a:r>
              <a:rPr b="1" dirty="0">
                <a:solidFill>
                  <a:srgbClr val="C00000"/>
                </a:solidFill>
              </a:rPr>
              <a:t>– </a:t>
            </a:r>
            <a:r>
              <a:rPr b="1" spc="-5" dirty="0">
                <a:solidFill>
                  <a:srgbClr val="C00000"/>
                </a:solidFill>
              </a:rPr>
              <a:t>основа ВСОКО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361596"/>
            <a:ext cx="11168694" cy="463011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spcBef>
                <a:spcPts val="425"/>
              </a:spcBef>
            </a:pPr>
            <a:r>
              <a:rPr sz="2400" spc="-5" dirty="0">
                <a:solidFill>
                  <a:srgbClr val="BF0000"/>
                </a:solidFill>
                <a:latin typeface="Arial"/>
                <a:cs typeface="Arial"/>
              </a:rPr>
              <a:t>Шаг 1. </a:t>
            </a:r>
            <a:r>
              <a:rPr sz="2400" spc="-5" dirty="0">
                <a:latin typeface="Arial"/>
                <a:cs typeface="Arial"/>
              </a:rPr>
              <a:t>Проектирование ВСОКО </a:t>
            </a:r>
            <a:r>
              <a:rPr sz="2400" dirty="0">
                <a:latin typeface="Arial"/>
                <a:cs typeface="Arial"/>
              </a:rPr>
              <a:t>с </a:t>
            </a:r>
            <a:r>
              <a:rPr sz="2400" spc="-5" dirty="0">
                <a:latin typeface="Arial"/>
                <a:cs typeface="Arial"/>
              </a:rPr>
              <a:t>учетом процедур внешних  независимых диагностик, НИКО </a:t>
            </a:r>
            <a:r>
              <a:rPr sz="2400" dirty="0">
                <a:latin typeface="Arial"/>
                <a:cs typeface="Arial"/>
              </a:rPr>
              <a:t>(ВПР и </a:t>
            </a:r>
            <a:r>
              <a:rPr sz="2400" spc="-5" dirty="0">
                <a:latin typeface="Arial"/>
                <a:cs typeface="Arial"/>
              </a:rPr>
              <a:t>др.); отчета </a:t>
            </a:r>
            <a:r>
              <a:rPr sz="2400" dirty="0">
                <a:latin typeface="Arial"/>
                <a:cs typeface="Arial"/>
              </a:rPr>
              <a:t>о  </a:t>
            </a:r>
            <a:r>
              <a:rPr sz="2400" spc="-5" dirty="0">
                <a:latin typeface="Arial"/>
                <a:cs typeface="Arial"/>
              </a:rPr>
              <a:t>самообследовании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5" dirty="0">
                <a:latin typeface="Arial"/>
                <a:cs typeface="Arial"/>
              </a:rPr>
              <a:t>публичного доклада, критериев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НОКО.</a:t>
            </a:r>
            <a:endParaRPr sz="2400" dirty="0">
              <a:latin typeface="Arial"/>
              <a:cs typeface="Arial"/>
            </a:endParaRPr>
          </a:p>
          <a:p>
            <a:pPr marL="12700" marR="5715" algn="just">
              <a:spcBef>
                <a:spcPts val="1010"/>
              </a:spcBef>
            </a:pPr>
            <a:r>
              <a:rPr sz="2400" spc="-5" dirty="0">
                <a:solidFill>
                  <a:srgbClr val="BF0000"/>
                </a:solidFill>
                <a:latin typeface="Arial"/>
                <a:cs typeface="Arial"/>
              </a:rPr>
              <a:t>Шаг 2. </a:t>
            </a:r>
            <a:r>
              <a:rPr sz="2400" spc="-5" dirty="0">
                <a:latin typeface="Arial"/>
                <a:cs typeface="Arial"/>
              </a:rPr>
              <a:t>Проработка вопросов оценки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целевом разделе </a:t>
            </a:r>
            <a:r>
              <a:rPr sz="2400" dirty="0">
                <a:latin typeface="Arial"/>
                <a:cs typeface="Arial"/>
              </a:rPr>
              <a:t>и  </a:t>
            </a:r>
            <a:r>
              <a:rPr sz="2400" spc="-5" dirty="0">
                <a:latin typeface="Arial"/>
                <a:cs typeface="Arial"/>
              </a:rPr>
              <a:t>подпрограммах </a:t>
            </a:r>
            <a:r>
              <a:rPr sz="2400" dirty="0">
                <a:latin typeface="Arial"/>
                <a:cs typeface="Arial"/>
              </a:rPr>
              <a:t>ООП </a:t>
            </a:r>
            <a:r>
              <a:rPr sz="2400" spc="-5" dirty="0">
                <a:latin typeface="Arial"/>
                <a:cs typeface="Arial"/>
              </a:rPr>
              <a:t>школы; вычленение контролируемых  элементов содержания (КЭС)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рабочих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программах.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spcBef>
                <a:spcPts val="1005"/>
              </a:spcBef>
            </a:pPr>
            <a:r>
              <a:rPr sz="2400" spc="-5" dirty="0">
                <a:solidFill>
                  <a:srgbClr val="BF0000"/>
                </a:solidFill>
                <a:latin typeface="Arial"/>
                <a:cs typeface="Arial"/>
              </a:rPr>
              <a:t>Шаг 3. </a:t>
            </a:r>
            <a:r>
              <a:rPr sz="2400" spc="-5" dirty="0">
                <a:latin typeface="Arial"/>
                <a:cs typeface="Arial"/>
              </a:rPr>
              <a:t>Отражение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пояснительных записках учебных планов форм  промежуточной аттестации.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spcBef>
                <a:spcPts val="1005"/>
              </a:spcBef>
            </a:pPr>
            <a:r>
              <a:rPr sz="2400" spc="-5" dirty="0">
                <a:solidFill>
                  <a:srgbClr val="BF0000"/>
                </a:solidFill>
                <a:latin typeface="Arial"/>
                <a:cs typeface="Arial"/>
              </a:rPr>
              <a:t>Шаг 4. </a:t>
            </a:r>
            <a:r>
              <a:rPr sz="2400" spc="-5" dirty="0">
                <a:latin typeface="Arial"/>
                <a:cs typeface="Arial"/>
              </a:rPr>
              <a:t>Отражение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ООП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дошкольных групп </a:t>
            </a:r>
            <a:r>
              <a:rPr sz="2400" dirty="0">
                <a:latin typeface="Arial"/>
                <a:cs typeface="Arial"/>
              </a:rPr>
              <a:t>системы </a:t>
            </a:r>
            <a:r>
              <a:rPr sz="2400" spc="-5" dirty="0">
                <a:latin typeface="Arial"/>
                <a:cs typeface="Arial"/>
              </a:rPr>
              <a:t>диагностик  индивидуального развития воспитанников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5" dirty="0">
                <a:latin typeface="Arial"/>
                <a:cs typeface="Arial"/>
              </a:rPr>
              <a:t>оценки эффективности  РППС.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spcBef>
                <a:spcPts val="1005"/>
              </a:spcBef>
            </a:pPr>
            <a:r>
              <a:rPr sz="2400" spc="-5" dirty="0">
                <a:solidFill>
                  <a:srgbClr val="BF0000"/>
                </a:solidFill>
                <a:latin typeface="Arial"/>
                <a:cs typeface="Arial"/>
              </a:rPr>
              <a:t>Шаг 5. </a:t>
            </a:r>
            <a:r>
              <a:rPr sz="2400" spc="-5" dirty="0">
                <a:latin typeface="Arial"/>
                <a:cs typeface="Arial"/>
              </a:rPr>
              <a:t>Проработка Положения </a:t>
            </a:r>
            <a:r>
              <a:rPr sz="2400" dirty="0">
                <a:latin typeface="Arial"/>
                <a:cs typeface="Arial"/>
              </a:rPr>
              <a:t>о </a:t>
            </a:r>
            <a:r>
              <a:rPr sz="2400" spc="-5" dirty="0">
                <a:latin typeface="Arial"/>
                <a:cs typeface="Arial"/>
              </a:rPr>
              <a:t>ВСОКО </a:t>
            </a:r>
            <a:r>
              <a:rPr sz="2400" dirty="0">
                <a:latin typeface="Arial"/>
                <a:cs typeface="Arial"/>
              </a:rPr>
              <a:t>с </a:t>
            </a:r>
            <a:r>
              <a:rPr sz="2400" spc="-5" dirty="0">
                <a:latin typeface="Arial"/>
                <a:cs typeface="Arial"/>
              </a:rPr>
              <a:t>учетом смежных  локальных актов.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4150" y="510496"/>
            <a:ext cx="447992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C00000"/>
                </a:solidFill>
              </a:rPr>
              <a:t>Качество</a:t>
            </a:r>
            <a:r>
              <a:rPr b="1" spc="-40" dirty="0">
                <a:solidFill>
                  <a:srgbClr val="C00000"/>
                </a:solidFill>
              </a:rPr>
              <a:t> </a:t>
            </a:r>
            <a:r>
              <a:rPr b="1" spc="-5" dirty="0">
                <a:solidFill>
                  <a:srgbClr val="C00000"/>
                </a:solidFill>
              </a:rPr>
              <a:t>программ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112117"/>
            <a:ext cx="10444159" cy="5136283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i="1" spc="-5" dirty="0">
                <a:solidFill>
                  <a:srgbClr val="A53010"/>
                </a:solidFill>
                <a:latin typeface="Arial"/>
                <a:cs typeface="Arial"/>
              </a:rPr>
              <a:t>СООТВЕТСТВИЕ: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структуры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состава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предметных областей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учебных</a:t>
            </a:r>
            <a:r>
              <a:rPr sz="2400" spc="-2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предметов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объема учебного плана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плана внеурочной</a:t>
            </a:r>
            <a:r>
              <a:rPr sz="2400" spc="-2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деятельности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i="1" spc="-5" dirty="0">
                <a:solidFill>
                  <a:srgbClr val="A53010"/>
                </a:solidFill>
                <a:latin typeface="Arial"/>
                <a:cs typeface="Arial"/>
              </a:rPr>
              <a:t>НАЛИЧИЕ: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формируемой части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ООП 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ее документального</a:t>
            </a:r>
            <a:r>
              <a:rPr sz="2400" spc="-26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подтверждения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материалов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по духовно-нравственному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развитию, </a:t>
            </a:r>
            <a:r>
              <a:rPr sz="2400" spc="-5" dirty="0" err="1">
                <a:solidFill>
                  <a:srgbClr val="3F3F3F"/>
                </a:solidFill>
                <a:latin typeface="Arial"/>
                <a:cs typeface="Arial"/>
              </a:rPr>
              <a:t>воспитанию</a:t>
            </a:r>
            <a:r>
              <a:rPr sz="2400" spc="-3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ru-RU" sz="2400" spc="-30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 </a:t>
            </a:r>
            <a:r>
              <a:rPr sz="2400" spc="-5" dirty="0" err="1">
                <a:solidFill>
                  <a:srgbClr val="3F3F3F"/>
                </a:solidFill>
                <a:latin typeface="Arial"/>
                <a:cs typeface="Arial"/>
              </a:rPr>
              <a:t>социализации</a:t>
            </a:r>
            <a:r>
              <a:rPr lang="ru-RU" sz="2400" spc="-5" dirty="0">
                <a:solidFill>
                  <a:srgbClr val="3F3F3F"/>
                </a:solidFill>
                <a:latin typeface="Arial"/>
                <a:cs typeface="Arial"/>
              </a:rPr>
              <a:t> учащихся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материалов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развитию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формированию</a:t>
            </a:r>
            <a:r>
              <a:rPr sz="2400" spc="-2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УУД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дорожной карты развития</a:t>
            </a:r>
            <a:r>
              <a:rPr sz="2400" spc="-2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условий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3369" y="747012"/>
            <a:ext cx="613219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err="1"/>
              <a:t>Вопросы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067876" y="1433098"/>
            <a:ext cx="5682615" cy="400622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endParaRPr lang="ru-RU" sz="2400" dirty="0">
              <a:solidFill>
                <a:srgbClr val="A53010"/>
              </a:solidFill>
              <a:latin typeface="Webdings"/>
              <a:cs typeface="Webdings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Понятия.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Нормативная</a:t>
            </a:r>
            <a:r>
              <a:rPr sz="2400" spc="-3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база.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Функции</a:t>
            </a:r>
            <a:r>
              <a:rPr sz="2400" spc="-3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ВСОКО.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Различие оценки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</a:t>
            </a:r>
            <a:r>
              <a:rPr sz="2400" spc="-3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контроля.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Структура</a:t>
            </a:r>
            <a:r>
              <a:rPr sz="2400" spc="-2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ВСОКО.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Связь внешней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внутренней</a:t>
            </a:r>
            <a:r>
              <a:rPr sz="2400" spc="-3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оценки.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Информационная</a:t>
            </a:r>
            <a:r>
              <a:rPr sz="2400" spc="-24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открытость.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0978" y="451828"/>
            <a:ext cx="416623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rgbClr val="C00000"/>
                </a:solidFill>
              </a:rPr>
              <a:t>Качество</a:t>
            </a:r>
            <a:r>
              <a:rPr b="1" i="1" spc="-50" dirty="0">
                <a:solidFill>
                  <a:srgbClr val="C00000"/>
                </a:solidFill>
              </a:rPr>
              <a:t> </a:t>
            </a:r>
            <a:r>
              <a:rPr b="1" i="1" spc="-5" dirty="0">
                <a:solidFill>
                  <a:srgbClr val="C00000"/>
                </a:solidFill>
              </a:rPr>
              <a:t>условий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1" y="1070682"/>
            <a:ext cx="6188398" cy="2622513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400" dirty="0">
                <a:solidFill>
                  <a:srgbClr val="128BC3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128BC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Кадровые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400" dirty="0">
                <a:solidFill>
                  <a:srgbClr val="128BC3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128BC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Психолого-педагогические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solidFill>
                  <a:srgbClr val="128BC3"/>
                </a:solidFill>
                <a:latin typeface="Webdings"/>
                <a:cs typeface="Webdings"/>
              </a:rPr>
              <a:t></a:t>
            </a:r>
            <a:r>
              <a:rPr sz="2400" spc="-330" dirty="0">
                <a:solidFill>
                  <a:srgbClr val="128BC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Информационно-методические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400" dirty="0">
                <a:solidFill>
                  <a:srgbClr val="128BC3"/>
                </a:solidFill>
                <a:latin typeface="Webdings"/>
                <a:cs typeface="Webdings"/>
              </a:rPr>
              <a:t></a:t>
            </a:r>
            <a:r>
              <a:rPr sz="2400" spc="-335" dirty="0">
                <a:solidFill>
                  <a:srgbClr val="128BC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Материально-технические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solidFill>
                  <a:srgbClr val="128BC3"/>
                </a:solidFill>
                <a:latin typeface="Webdings"/>
                <a:cs typeface="Webdings"/>
              </a:rPr>
              <a:t></a:t>
            </a:r>
            <a:r>
              <a:rPr sz="2400" spc="-360" dirty="0">
                <a:solidFill>
                  <a:srgbClr val="128BC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Финансово-экономические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0304" y="3904306"/>
            <a:ext cx="1360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описание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19790" y="3904306"/>
            <a:ext cx="169481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имеющихся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4553" y="3758002"/>
            <a:ext cx="1426210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«С</a:t>
            </a:r>
            <a:r>
              <a:rPr sz="2400" dirty="0">
                <a:latin typeface="Arial"/>
                <a:cs typeface="Arial"/>
              </a:rPr>
              <a:t>истема  </a:t>
            </a:r>
            <a:r>
              <a:rPr sz="2400" spc="-5" dirty="0">
                <a:latin typeface="Arial"/>
                <a:cs typeface="Arial"/>
              </a:rPr>
              <a:t>условий:  </a:t>
            </a:r>
            <a:r>
              <a:rPr sz="2400" dirty="0">
                <a:latin typeface="Arial"/>
                <a:cs typeface="Arial"/>
              </a:rPr>
              <a:t>системе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42966" y="3758002"/>
            <a:ext cx="4558665" cy="156210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219075">
              <a:lnSpc>
                <a:spcPct val="100000"/>
              </a:lnSpc>
              <a:spcBef>
                <a:spcPts val="1250"/>
              </a:spcBef>
              <a:tabLst>
                <a:tab pos="1628139" algn="l"/>
                <a:tab pos="2949575" algn="l"/>
              </a:tabLst>
            </a:pPr>
            <a:r>
              <a:rPr sz="2400" spc="-5" dirty="0">
                <a:latin typeface="Arial"/>
                <a:cs typeface="Arial"/>
              </a:rPr>
              <a:t>условий	должна	содержать:</a:t>
            </a:r>
            <a:endParaRPr sz="2400">
              <a:latin typeface="Arial"/>
              <a:cs typeface="Arial"/>
            </a:endParaRPr>
          </a:p>
          <a:p>
            <a:pPr marL="95885" marR="165100" indent="-83820">
              <a:lnSpc>
                <a:spcPct val="140000"/>
              </a:lnSpc>
              <a:tabLst>
                <a:tab pos="882650" algn="l"/>
                <a:tab pos="1704339" algn="l"/>
                <a:tab pos="2699385" algn="l"/>
                <a:tab pos="3205480" algn="l"/>
              </a:tabLst>
            </a:pPr>
            <a:r>
              <a:rPr sz="2400" dirty="0">
                <a:latin typeface="Arial"/>
                <a:cs typeface="Arial"/>
              </a:rPr>
              <a:t>&lt;…&gt;	м</a:t>
            </a:r>
            <a:r>
              <a:rPr sz="2400" spc="-5" dirty="0">
                <a:latin typeface="Arial"/>
                <a:cs typeface="Arial"/>
              </a:rPr>
              <a:t>ехан</a:t>
            </a:r>
            <a:r>
              <a:rPr sz="2400" dirty="0">
                <a:latin typeface="Arial"/>
                <a:cs typeface="Arial"/>
              </a:rPr>
              <a:t>измы	д</a:t>
            </a:r>
            <a:r>
              <a:rPr sz="2400" spc="-5" dirty="0">
                <a:latin typeface="Arial"/>
                <a:cs typeface="Arial"/>
              </a:rPr>
              <a:t>ост</a:t>
            </a:r>
            <a:r>
              <a:rPr sz="2400" dirty="0">
                <a:latin typeface="Arial"/>
                <a:cs typeface="Arial"/>
              </a:rPr>
              <a:t>иж</a:t>
            </a:r>
            <a:r>
              <a:rPr sz="2400" spc="-5" dirty="0">
                <a:latin typeface="Arial"/>
                <a:cs typeface="Arial"/>
              </a:rPr>
              <a:t>ен</a:t>
            </a:r>
            <a:r>
              <a:rPr sz="2400" dirty="0">
                <a:latin typeface="Arial"/>
                <a:cs typeface="Arial"/>
              </a:rPr>
              <a:t>ия  </a:t>
            </a:r>
            <a:r>
              <a:rPr sz="2400" spc="-5" dirty="0">
                <a:latin typeface="Arial"/>
                <a:cs typeface="Arial"/>
              </a:rPr>
              <a:t>условий;	</a:t>
            </a:r>
            <a:r>
              <a:rPr sz="2400" dirty="0">
                <a:latin typeface="Arial"/>
                <a:cs typeface="Arial"/>
              </a:rPr>
              <a:t>сетевой	</a:t>
            </a:r>
            <a:r>
              <a:rPr sz="2400" spc="-5" dirty="0">
                <a:latin typeface="Arial"/>
                <a:cs typeface="Arial"/>
              </a:rPr>
              <a:t>график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9589" y="4270066"/>
            <a:ext cx="350456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40000"/>
              </a:lnSpc>
              <a:spcBef>
                <a:spcPts val="100"/>
              </a:spcBef>
              <a:tabLst>
                <a:tab pos="1462405" algn="l"/>
                <a:tab pos="1922145" algn="l"/>
                <a:tab pos="3156585" algn="l"/>
                <a:tab pos="3328670" algn="l"/>
              </a:tabLst>
            </a:pPr>
            <a:r>
              <a:rPr sz="2400" dirty="0">
                <a:latin typeface="Arial"/>
                <a:cs typeface="Arial"/>
              </a:rPr>
              <a:t>ц</a:t>
            </a:r>
            <a:r>
              <a:rPr sz="2400" spc="-5" dirty="0">
                <a:latin typeface="Arial"/>
                <a:cs typeface="Arial"/>
              </a:rPr>
              <a:t>е</a:t>
            </a:r>
            <a:r>
              <a:rPr sz="2400" dirty="0">
                <a:latin typeface="Arial"/>
                <a:cs typeface="Arial"/>
              </a:rPr>
              <a:t>л</a:t>
            </a:r>
            <a:r>
              <a:rPr sz="2400" spc="-5" dirty="0">
                <a:latin typeface="Arial"/>
                <a:cs typeface="Arial"/>
              </a:rPr>
              <a:t>ев</a:t>
            </a:r>
            <a:r>
              <a:rPr sz="2400" dirty="0">
                <a:latin typeface="Arial"/>
                <a:cs typeface="Arial"/>
              </a:rPr>
              <a:t>ых	</a:t>
            </a:r>
            <a:r>
              <a:rPr sz="2400" spc="-5" dirty="0">
                <a:latin typeface="Arial"/>
                <a:cs typeface="Arial"/>
              </a:rPr>
              <a:t>ор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ент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ро</a:t>
            </a:r>
            <a:r>
              <a:rPr sz="2400" dirty="0">
                <a:latin typeface="Arial"/>
                <a:cs typeface="Arial"/>
              </a:rPr>
              <a:t>в		в  (д</a:t>
            </a:r>
            <a:r>
              <a:rPr sz="2400" spc="-5" dirty="0">
                <a:latin typeface="Arial"/>
                <a:cs typeface="Arial"/>
              </a:rPr>
              <a:t>оро</a:t>
            </a:r>
            <a:r>
              <a:rPr sz="2400" dirty="0">
                <a:latin typeface="Arial"/>
                <a:cs typeface="Arial"/>
              </a:rPr>
              <a:t>ж</a:t>
            </a:r>
            <a:r>
              <a:rPr sz="2400" spc="-5" dirty="0">
                <a:latin typeface="Arial"/>
                <a:cs typeface="Arial"/>
              </a:rPr>
              <a:t>ну</a:t>
            </a:r>
            <a:r>
              <a:rPr sz="2400" dirty="0">
                <a:latin typeface="Arial"/>
                <a:cs typeface="Arial"/>
              </a:rPr>
              <a:t>ю	к</a:t>
            </a:r>
            <a:r>
              <a:rPr sz="2400" spc="-5" dirty="0">
                <a:latin typeface="Arial"/>
                <a:cs typeface="Arial"/>
              </a:rPr>
              <a:t>арту</a:t>
            </a:r>
            <a:r>
              <a:rPr sz="2400" dirty="0">
                <a:latin typeface="Arial"/>
                <a:cs typeface="Arial"/>
              </a:rPr>
              <a:t>)	по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4553" y="5294194"/>
            <a:ext cx="951865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  <a:tabLst>
                <a:tab pos="2600960" algn="l"/>
                <a:tab pos="4883785" algn="l"/>
                <a:tab pos="6478905" algn="l"/>
                <a:tab pos="8098790" algn="l"/>
              </a:tabLst>
            </a:pPr>
            <a:r>
              <a:rPr sz="2400" dirty="0">
                <a:latin typeface="Arial"/>
                <a:cs typeface="Arial"/>
              </a:rPr>
              <a:t>ф</a:t>
            </a:r>
            <a:r>
              <a:rPr sz="2400" spc="-5" dirty="0">
                <a:latin typeface="Arial"/>
                <a:cs typeface="Arial"/>
              </a:rPr>
              <a:t>ор</a:t>
            </a:r>
            <a:r>
              <a:rPr sz="2400" dirty="0">
                <a:latin typeface="Arial"/>
                <a:cs typeface="Arial"/>
              </a:rPr>
              <a:t>ми</a:t>
            </a:r>
            <a:r>
              <a:rPr sz="2400" spc="-5" dirty="0">
                <a:latin typeface="Arial"/>
                <a:cs typeface="Arial"/>
              </a:rPr>
              <a:t>рован</a:t>
            </a:r>
            <a:r>
              <a:rPr sz="2400" dirty="0">
                <a:latin typeface="Arial"/>
                <a:cs typeface="Arial"/>
              </a:rPr>
              <a:t>ию	</a:t>
            </a:r>
            <a:r>
              <a:rPr sz="2400" spc="-5" dirty="0">
                <a:latin typeface="Arial"/>
                <a:cs typeface="Arial"/>
              </a:rPr>
              <a:t>нео</a:t>
            </a:r>
            <a:r>
              <a:rPr sz="2400" dirty="0">
                <a:latin typeface="Arial"/>
                <a:cs typeface="Arial"/>
              </a:rPr>
              <a:t>бходим</a:t>
            </a:r>
            <a:r>
              <a:rPr sz="2400" spc="-5" dirty="0">
                <a:latin typeface="Arial"/>
                <a:cs typeface="Arial"/>
              </a:rPr>
              <a:t>о</a:t>
            </a:r>
            <a:r>
              <a:rPr sz="2400" dirty="0">
                <a:latin typeface="Arial"/>
                <a:cs typeface="Arial"/>
              </a:rPr>
              <a:t>й	системы	усл</a:t>
            </a:r>
            <a:r>
              <a:rPr sz="2400" spc="-5" dirty="0">
                <a:latin typeface="Arial"/>
                <a:cs typeface="Arial"/>
              </a:rPr>
              <a:t>ов</a:t>
            </a:r>
            <a:r>
              <a:rPr sz="2400" dirty="0">
                <a:latin typeface="Arial"/>
                <a:cs typeface="Arial"/>
              </a:rPr>
              <a:t>ий;	</a:t>
            </a:r>
            <a:r>
              <a:rPr sz="2400" i="1" spc="-5" dirty="0">
                <a:latin typeface="Arial"/>
                <a:cs typeface="Arial"/>
              </a:rPr>
              <a:t>контро</a:t>
            </a:r>
            <a:r>
              <a:rPr sz="2400" i="1" dirty="0">
                <a:latin typeface="Arial"/>
                <a:cs typeface="Arial"/>
              </a:rPr>
              <a:t>ль  состояния системы </a:t>
            </a:r>
            <a:r>
              <a:rPr sz="2400" i="1" spc="-5" dirty="0">
                <a:latin typeface="Arial"/>
                <a:cs typeface="Arial"/>
              </a:rPr>
              <a:t>условий</a:t>
            </a:r>
            <a:r>
              <a:rPr sz="2400" spc="-5" dirty="0">
                <a:latin typeface="Arial"/>
                <a:cs typeface="Arial"/>
              </a:rPr>
              <a:t>» </a:t>
            </a:r>
            <a:r>
              <a:rPr sz="2400" dirty="0">
                <a:latin typeface="Arial"/>
                <a:cs typeface="Arial"/>
              </a:rPr>
              <a:t>(п. </a:t>
            </a:r>
            <a:r>
              <a:rPr sz="2400" spc="-5" dirty="0">
                <a:latin typeface="Arial"/>
                <a:cs typeface="Arial"/>
              </a:rPr>
              <a:t>18.3.2 ФГОС </a:t>
            </a:r>
            <a:r>
              <a:rPr sz="2400" dirty="0">
                <a:latin typeface="Arial"/>
                <a:cs typeface="Arial"/>
              </a:rPr>
              <a:t>ООО).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7197" y="705998"/>
            <a:ext cx="509397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rgbClr val="C00000"/>
                </a:solidFill>
              </a:rPr>
              <a:t>Качество</a:t>
            </a:r>
            <a:r>
              <a:rPr b="1" spc="-40" dirty="0">
                <a:solidFill>
                  <a:srgbClr val="C00000"/>
                </a:solidFill>
              </a:rPr>
              <a:t> </a:t>
            </a:r>
            <a:r>
              <a:rPr b="1" spc="-5" dirty="0">
                <a:solidFill>
                  <a:srgbClr val="C00000"/>
                </a:solidFill>
              </a:rPr>
              <a:t>результатов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43999" y="4375743"/>
          <a:ext cx="9901555" cy="742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4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1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9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27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организации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655"/>
                        </a:lnSpc>
                      </a:pP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2655"/>
                        </a:lnSpc>
                        <a:tabLst>
                          <a:tab pos="2171700" algn="l"/>
                        </a:tabLst>
                      </a:pP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содержания	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ГИА,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655"/>
                        </a:lnSpc>
                        <a:tabLst>
                          <a:tab pos="2552700" algn="l"/>
                        </a:tabLst>
                      </a:pP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жуточ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но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й	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аттеста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ции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27">
                <a:tc>
                  <a:txBody>
                    <a:bodyPr/>
                    <a:lstStyle/>
                    <a:p>
                      <a:pPr marL="31750">
                        <a:lnSpc>
                          <a:spcPts val="2810"/>
                        </a:lnSpc>
                        <a:spcBef>
                          <a:spcPts val="15"/>
                        </a:spcBef>
                      </a:pP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обучающихся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2810"/>
                        </a:lnSpc>
                        <a:spcBef>
                          <a:spcPts val="15"/>
                        </a:spcBef>
                      </a:pP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2810"/>
                        </a:lnSpc>
                        <a:spcBef>
                          <a:spcPts val="15"/>
                        </a:spcBef>
                        <a:tabLst>
                          <a:tab pos="1450340" algn="l"/>
                          <a:tab pos="2891155" algn="l"/>
                        </a:tabLst>
                      </a:pP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рамках	урочной	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810"/>
                        </a:lnSpc>
                        <a:spcBef>
                          <a:spcPts val="15"/>
                        </a:spcBef>
                        <a:tabLst>
                          <a:tab pos="1939925" algn="l"/>
                        </a:tabLst>
                      </a:pP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внеуро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но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й	д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ятель</a:t>
                      </a:r>
                      <a:r>
                        <a:rPr sz="24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ност</a:t>
                      </a:r>
                      <a:r>
                        <a:rPr sz="24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и,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63049" y="1466510"/>
            <a:ext cx="9862185" cy="4465955"/>
          </a:xfrm>
          <a:prstGeom prst="rect">
            <a:avLst/>
          </a:prstGeom>
        </p:spPr>
        <p:txBody>
          <a:bodyPr vert="horz" wrap="square" lIns="0" tIns="175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Личностные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Метапредметные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spc="-305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Предметные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 dirty="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tabLst>
                <a:tab pos="889000" algn="l"/>
                <a:tab pos="1565910" algn="l"/>
                <a:tab pos="2512060" algn="l"/>
                <a:tab pos="2705100" algn="l"/>
                <a:tab pos="3740785" algn="l"/>
                <a:tab pos="4544695" algn="l"/>
                <a:tab pos="5751830" algn="l"/>
                <a:tab pos="6621145" algn="l"/>
                <a:tab pos="7002145" algn="l"/>
                <a:tab pos="8514080" algn="l"/>
              </a:tabLst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«С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истема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ц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ки	д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ост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иж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ия	пл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ан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руе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мых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ре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зультатов	</a:t>
            </a:r>
            <a:r>
              <a:rPr sz="2400" spc="-6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освоен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ия  ООП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основно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го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бщ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го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б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ра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з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ован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ия	д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лж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а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ключ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ат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ь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писание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marR="5715">
              <a:lnSpc>
                <a:spcPct val="110000"/>
              </a:lnSpc>
              <a:tabLst>
                <a:tab pos="1430655" algn="l"/>
                <a:tab pos="2572385" algn="l"/>
                <a:tab pos="3063240" algn="l"/>
                <a:tab pos="4883785" algn="l"/>
                <a:tab pos="5377815" algn="l"/>
                <a:tab pos="7213600" algn="l"/>
                <a:tab pos="7707630" algn="l"/>
                <a:tab pos="8536305" algn="l"/>
                <a:tab pos="8862695" algn="l"/>
              </a:tabLst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итог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ово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й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ц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ки	по	п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ре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дм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ета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м,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е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в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ы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нос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имым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а	ГИА,	и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ц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ен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ки 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проектной деятельности обучающихся»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(п.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18.1.3. ФГОС</a:t>
            </a:r>
            <a:r>
              <a:rPr sz="2400" spc="3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ООО)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457200"/>
            <a:ext cx="99060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i="1" dirty="0">
                <a:solidFill>
                  <a:srgbClr val="C00000"/>
                </a:solidFill>
              </a:rPr>
              <a:t>Об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i="1" spc="-5" dirty="0" err="1">
                <a:solidFill>
                  <a:srgbClr val="C00000"/>
                </a:solidFill>
              </a:rPr>
              <a:t>индивидуальном</a:t>
            </a:r>
            <a:r>
              <a:rPr b="1" i="1" spc="-30" dirty="0">
                <a:solidFill>
                  <a:srgbClr val="C00000"/>
                </a:solidFill>
              </a:rPr>
              <a:t> </a:t>
            </a:r>
            <a:r>
              <a:rPr b="1" i="1" spc="-5" dirty="0" err="1">
                <a:solidFill>
                  <a:srgbClr val="C00000"/>
                </a:solidFill>
              </a:rPr>
              <a:t>учете</a:t>
            </a:r>
            <a:r>
              <a:rPr lang="ru-RU" b="1" i="1" spc="-5" dirty="0">
                <a:solidFill>
                  <a:srgbClr val="C00000"/>
                </a:solidFill>
              </a:rPr>
              <a:t> достижений учащихся </a:t>
            </a:r>
            <a:endParaRPr b="1" i="1" spc="-5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6400" y="1981200"/>
            <a:ext cx="9359265" cy="1007968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Каков запрос от родителей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социальных</a:t>
            </a:r>
            <a:r>
              <a:rPr sz="2400" spc="-29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партнеров?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Что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подвергаем индивидуальному учету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почему именно</a:t>
            </a:r>
            <a:r>
              <a:rPr sz="2400" spc="-26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это?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3049" y="3135945"/>
            <a:ext cx="16490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6935" algn="l"/>
              </a:tabLst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spc="-3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В	к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ких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4966" y="3135945"/>
            <a:ext cx="7920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1610" algn="l"/>
                <a:tab pos="3841115" algn="l"/>
                <a:tab pos="5854065" algn="l"/>
                <a:tab pos="7753984" algn="l"/>
              </a:tabLst>
            </a:pP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ф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ор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м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х	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осу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щ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еств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ля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м	(технол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гия	п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орт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ф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лио	с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3049" y="3374705"/>
            <a:ext cx="6284595" cy="1996439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00"/>
              </a:spcBef>
            </a:pP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прописанным функционалом</a:t>
            </a:r>
            <a:r>
              <a:rPr sz="24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кураторов)?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Чем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и за что</a:t>
            </a:r>
            <a:r>
              <a:rPr sz="2400" spc="-3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поощряем?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Где 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как фиксируем результаты</a:t>
            </a:r>
            <a:r>
              <a:rPr sz="2400" spc="-3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учета?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4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Где и </a:t>
            </a:r>
            <a:r>
              <a:rPr sz="2400" spc="-5" dirty="0">
                <a:solidFill>
                  <a:srgbClr val="3F3F3F"/>
                </a:solidFill>
                <a:latin typeface="Arial"/>
                <a:cs typeface="Arial"/>
              </a:rPr>
              <a:t>как долго</a:t>
            </a:r>
            <a:r>
              <a:rPr sz="2400" spc="-3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F3F3F"/>
                </a:solidFill>
                <a:latin typeface="Arial"/>
                <a:cs typeface="Arial"/>
              </a:rPr>
              <a:t>храним?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632" y="468196"/>
            <a:ext cx="68967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Локальные акты </a:t>
            </a:r>
            <a:r>
              <a:rPr dirty="0"/>
              <a:t>и</a:t>
            </a:r>
            <a:r>
              <a:rPr spc="-10" dirty="0"/>
              <a:t> </a:t>
            </a:r>
            <a:r>
              <a:rPr spc="-5" dirty="0"/>
              <a:t>документы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685800" y="1304835"/>
            <a:ext cx="5402261" cy="4431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7244" marR="307975" indent="6927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Локальные  нормативные</a:t>
            </a:r>
            <a:r>
              <a:rPr spc="-35" dirty="0"/>
              <a:t> </a:t>
            </a:r>
            <a:r>
              <a:rPr spc="-5" dirty="0"/>
              <a:t>акты</a:t>
            </a: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Положение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200" b="0" spc="-5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ВСОКО</a:t>
            </a:r>
            <a:endParaRPr sz="2200" dirty="0">
              <a:latin typeface="Arial"/>
              <a:cs typeface="Arial"/>
            </a:endParaRPr>
          </a:p>
          <a:p>
            <a:pPr marL="355600" marR="589915" indent="-342900">
              <a:lnSpc>
                <a:spcPts val="2380"/>
              </a:lnSpc>
              <a:spcBef>
                <a:spcPts val="1035"/>
              </a:spcBef>
            </a:pP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Положение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о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формах,  периодичности, порядке  текущего контроля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и 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промежуточной аттестации  обучающихся</a:t>
            </a:r>
            <a:endParaRPr sz="2200" dirty="0">
              <a:latin typeface="Arial"/>
              <a:cs typeface="Arial"/>
            </a:endParaRPr>
          </a:p>
          <a:p>
            <a:pPr marL="355600" marR="5080" indent="-342900">
              <a:lnSpc>
                <a:spcPts val="2380"/>
              </a:lnSpc>
              <a:spcBef>
                <a:spcPts val="980"/>
              </a:spcBef>
              <a:tabLst>
                <a:tab pos="2114550" algn="l"/>
              </a:tabLst>
            </a:pP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Положение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об</a:t>
            </a:r>
            <a:r>
              <a:rPr sz="2200" b="0" spc="-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индивидуальном  учете освоения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ООП и  </a:t>
            </a: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поощрениях</a:t>
            </a:r>
            <a:r>
              <a:rPr lang="ru-RU" sz="2200" b="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обучающихся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(с 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разделом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по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портфолио)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6248400" y="1295400"/>
            <a:ext cx="5334000" cy="40600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887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Документы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55600" marR="48260" indent="-342900">
              <a:lnSpc>
                <a:spcPct val="100000"/>
              </a:lnSpc>
              <a:buNone/>
            </a:pPr>
            <a:r>
              <a:rPr lang="ru-RU" sz="2200" b="0" dirty="0"/>
              <a:t>    </a:t>
            </a: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Годовой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план работы</a:t>
            </a:r>
            <a:r>
              <a:rPr sz="2200" b="0" spc="-8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школы, 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куда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включены:</a:t>
            </a:r>
            <a:endParaRPr sz="2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</a:pP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Контроль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реализации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ООП  (по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каждому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уровню,</a:t>
            </a:r>
            <a:r>
              <a:rPr sz="2200" b="0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включая  </a:t>
            </a:r>
            <a:r>
              <a:rPr sz="2200" b="0" dirty="0">
                <a:solidFill>
                  <a:srgbClr val="3F3F3F"/>
                </a:solidFill>
                <a:latin typeface="Arial"/>
                <a:cs typeface="Arial"/>
              </a:rPr>
              <a:t>ООП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ДО);</a:t>
            </a:r>
            <a:endParaRPr sz="2200" dirty="0">
              <a:latin typeface="Arial"/>
              <a:cs typeface="Arial"/>
            </a:endParaRPr>
          </a:p>
          <a:p>
            <a:pPr marL="355600" marR="132080" indent="-342900">
              <a:lnSpc>
                <a:spcPct val="100000"/>
              </a:lnSpc>
              <a:spcBef>
                <a:spcPts val="1000"/>
              </a:spcBef>
            </a:pP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Производственный</a:t>
            </a:r>
            <a:r>
              <a:rPr sz="2200" b="0" spc="-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контроль  (СанПиН)</a:t>
            </a:r>
            <a:r>
              <a:rPr sz="2200" b="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1.1.1058-01);</a:t>
            </a:r>
            <a:endParaRPr sz="2200" dirty="0">
              <a:latin typeface="Arial"/>
              <a:cs typeface="Arial"/>
            </a:endParaRPr>
          </a:p>
          <a:p>
            <a:pPr marL="355600" marR="1441450" indent="-342900">
              <a:lnSpc>
                <a:spcPct val="100000"/>
              </a:lnSpc>
              <a:spcBef>
                <a:spcPts val="1000"/>
              </a:spcBef>
            </a:pP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Контроль</a:t>
            </a:r>
            <a:r>
              <a:rPr sz="2200" b="0" spc="-1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качества</a:t>
            </a:r>
            <a:r>
              <a:rPr sz="2200" b="0" spc="-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200" b="0" spc="-5" dirty="0" err="1">
                <a:solidFill>
                  <a:srgbClr val="3F3F3F"/>
                </a:solidFill>
                <a:latin typeface="Arial"/>
                <a:cs typeface="Arial"/>
              </a:rPr>
              <a:t>результатов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81001" y="325229"/>
          <a:ext cx="11480984" cy="6285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6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  <a:hlinkClick r:id="rId2" action="ppaction://hlinkfile"/>
                        </a:rPr>
                        <a:t>Положение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  <a:hlinkClick r:id="rId2" action="ppaction://hlinkfile"/>
                        </a:rPr>
                        <a:t>о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  <a:hlinkClick r:id="rId2" action="ppaction://hlinkfile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  <a:hlinkClick r:id="rId2" action="ppaction://hlinkfile"/>
                        </a:rPr>
                        <a:t>ВСОКО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marL="125095" marR="116839" indent="-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Положение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текущем  контроле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промежуточной  аттестации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marL="337820" marR="329565" indent="51879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Положение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индивидуальном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учете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0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3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НПА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НПА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(из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ВСОКО)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НПА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(из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ВСОКО)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Определения,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понятия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Определения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понятия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Определения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понятия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 marL="90805" marR="7505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 err="1">
                          <a:latin typeface="Arial"/>
                          <a:cs typeface="Arial"/>
                        </a:rPr>
                        <a:t>Систем</a:t>
                      </a:r>
                      <a:r>
                        <a:rPr lang="ru-RU" sz="1800" spc="-5" dirty="0">
                          <a:latin typeface="Arial"/>
                          <a:cs typeface="Arial"/>
                        </a:rPr>
                        <a:t>а</a:t>
                      </a:r>
                      <a:r>
                        <a:rPr lang="ru-RU" sz="1800" spc="-5" baseline="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оценки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 </a:t>
                      </a:r>
                      <a:r>
                        <a:rPr sz="1800" dirty="0" err="1">
                          <a:latin typeface="Arial"/>
                          <a:cs typeface="Arial"/>
                        </a:rPr>
                        <a:t>соответствие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80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800" spc="-90" dirty="0">
                          <a:latin typeface="Arial"/>
                          <a:cs typeface="Arial"/>
                        </a:rPr>
                        <a:t> 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ФГОС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267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Формы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методы текущего  контроля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9042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 err="1">
                          <a:latin typeface="Arial"/>
                          <a:cs typeface="Arial"/>
                        </a:rPr>
                        <a:t>Общая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800" spc="-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dirty="0" err="1">
                          <a:latin typeface="Arial"/>
                          <a:cs typeface="Arial"/>
                        </a:rPr>
                        <a:t>система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800" spc="-6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учета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успеваемости</a:t>
                      </a: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51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Связь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ВШК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594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Формы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методы  промежуточной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аттестации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7327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Порядок организации  индивидуального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учета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90805" marR="1390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Порядок подготовки отчета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самообследовании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359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Все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про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академическую  задолженность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ее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устранение</a:t>
                      </a: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174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Методы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индивидуального  учета, включая портфолио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(в  т.ч.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электронный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портфолио)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09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Мониторинги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Условия допуска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ГИА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155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Система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условий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для  демонстрации  индивидуальных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достижений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1420">
                <a:tc>
                  <a:txBody>
                    <a:bodyPr/>
                    <a:lstStyle/>
                    <a:p>
                      <a:pPr marL="90805" marR="2362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Приложения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шаблонами  распорядительного акта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шаблонами оценки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ООП,  условий,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результатов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61645" algn="just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Приложения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шаблонами  распорядительного акта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 системой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отметок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339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Приложение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требованиями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портфолио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7620000" cy="645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668000" cy="563562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Новые тенденции во ВСОКО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10820400" cy="6400800"/>
          </a:xfrm>
        </p:spPr>
        <p:txBody>
          <a:bodyPr>
            <a:normAutofit/>
          </a:bodyPr>
          <a:lstStyle/>
          <a:p>
            <a:r>
              <a:rPr lang="ru-RU" dirty="0"/>
              <a:t>раздел «Оценка образовательных результатов» </a:t>
            </a:r>
            <a:br>
              <a:rPr lang="ru-RU" dirty="0"/>
            </a:br>
            <a:r>
              <a:rPr lang="ru-RU" dirty="0"/>
              <a:t> ориентиры на методы и инструменты  объективной оценки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  -   закрепить </a:t>
            </a:r>
            <a:r>
              <a:rPr lang="ru-RU" b="1" dirty="0">
                <a:hlinkClick r:id="rId2" action="ppaction://hlinksldjump"/>
              </a:rPr>
              <a:t>дифференцированный подход  </a:t>
            </a:r>
            <a:r>
              <a:rPr lang="ru-RU" dirty="0"/>
              <a:t>к оценке предметных    результатов;</a:t>
            </a:r>
          </a:p>
          <a:p>
            <a:pPr>
              <a:buNone/>
            </a:pPr>
            <a:r>
              <a:rPr lang="ru-RU" dirty="0"/>
              <a:t>      -   вести </a:t>
            </a:r>
            <a:r>
              <a:rPr lang="ru-RU" b="1" dirty="0">
                <a:hlinkClick r:id="rId3" action="ppaction://hlinksldjump"/>
              </a:rPr>
              <a:t>единые правила </a:t>
            </a:r>
            <a:r>
              <a:rPr lang="ru-RU" dirty="0">
                <a:hlinkClick r:id="rId3" action="ppaction://hlinksldjump"/>
              </a:rPr>
              <a:t>выставления</a:t>
            </a:r>
            <a:r>
              <a:rPr lang="ru-RU" b="1" dirty="0">
                <a:hlinkClick r:id="rId3" action="ppaction://hlinksldjump"/>
              </a:rPr>
              <a:t> </a:t>
            </a:r>
            <a:r>
              <a:rPr lang="ru-RU" dirty="0">
                <a:hlinkClick r:id="rId3" action="ppaction://hlinksldjump"/>
              </a:rPr>
              <a:t>отметок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      -   работать в </a:t>
            </a:r>
            <a:r>
              <a:rPr lang="ru-RU" b="1" dirty="0">
                <a:hlinkClick r:id="rId4" action="ppaction://hlinksldjump"/>
              </a:rPr>
              <a:t>зоне ближайшего развития</a:t>
            </a:r>
            <a:r>
              <a:rPr lang="ru-RU" b="1" dirty="0"/>
              <a:t>;</a:t>
            </a:r>
          </a:p>
          <a:p>
            <a:pPr>
              <a:buNone/>
            </a:pPr>
            <a:r>
              <a:rPr lang="ru-RU" b="1" dirty="0"/>
              <a:t>      -  </a:t>
            </a:r>
            <a:r>
              <a:rPr lang="ru-RU" dirty="0"/>
              <a:t>обеспечить формирование и развитие функциональной</a:t>
            </a:r>
            <a:br>
              <a:rPr lang="ru-RU" dirty="0"/>
            </a:br>
            <a:r>
              <a:rPr lang="ru-RU" dirty="0"/>
              <a:t>грамотности;  </a:t>
            </a:r>
          </a:p>
          <a:p>
            <a:pPr>
              <a:buNone/>
            </a:pPr>
            <a:r>
              <a:rPr lang="ru-RU" dirty="0"/>
              <a:t>      -  оценка результатов </a:t>
            </a:r>
            <a:r>
              <a:rPr lang="ru-RU" dirty="0">
                <a:hlinkClick r:id="rId5" action="ppaction://hlinksldjump"/>
              </a:rPr>
              <a:t>внеурочной деятельности</a:t>
            </a:r>
            <a:endParaRPr lang="ru-RU" dirty="0"/>
          </a:p>
          <a:p>
            <a:pPr>
              <a:buNone/>
            </a:pPr>
            <a:r>
              <a:rPr lang="ru-RU"/>
              <a:t>      </a:t>
            </a:r>
            <a:endParaRPr lang="ru-RU" dirty="0"/>
          </a:p>
          <a:p>
            <a:pPr>
              <a:buNone/>
            </a:pPr>
            <a:br>
              <a:rPr lang="ru-RU" dirty="0"/>
            </a:br>
            <a:endParaRPr lang="ru-RU" b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11430000" cy="6016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  из  планируемых результатов изучения  тематического раздел «Синтаксис односоставного предложения» – «указывать грамматическую основу односоставного предложения».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Первый вариант дифференциации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проверить, на каком уровне школьники достигли результата,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разным по сложности дидактическим  материалом: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на базовом уровне: «В дверь постучали»;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на повышенном: «Уже несколько дней Петя чувствовал себя неважно»;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на высоком: «Все бы ничего, да, видно, ему одному придется работать над этим проектом».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Второй вариант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реализовать уровневый подход через усложнение задания.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Например, учебное действие «находить односоставные назывные предложения» </a:t>
            </a:r>
          </a:p>
          <a:p>
            <a:pPr>
              <a:buNone/>
            </a:pP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на базовом уровне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оценить заданием с выбором варианта ответа: «Укажи односоставные назывные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предложения в приведенных примерах». </a:t>
            </a:r>
          </a:p>
          <a:p>
            <a:pPr>
              <a:buNone/>
            </a:pP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На повышенном уровне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заданием с развернутым ответом: «Подумай, как можно рассказать ученику 1-го класса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 односоставные предложения. Запиши свой  вариант». </a:t>
            </a:r>
          </a:p>
          <a:p>
            <a:pPr>
              <a:buNone/>
            </a:pP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На высоком уровне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комплексным заданием 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межпредметными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связями: «Известное стихотворение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А. Фета  «Шепот, робкое дыхание…»   дает пример использования односоставных предложений с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изобразительными целями. Какие это предложения? Как помогают они понять состояние лирического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героя?»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1049000" y="6248400"/>
            <a:ext cx="533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9956800" cy="4873752"/>
          </a:xfrm>
        </p:spPr>
        <p:txBody>
          <a:bodyPr/>
          <a:lstStyle/>
          <a:p>
            <a:r>
              <a:rPr lang="ru-RU" b="1" dirty="0"/>
              <a:t>ПРИМЕР.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   </a:t>
            </a:r>
            <a:r>
              <a:rPr lang="ru-RU" dirty="0"/>
              <a:t>Если ученик выполнил задания только базового уровня, он может получить максимум 3 балла. 4 балла получит школьник,</a:t>
            </a:r>
            <a:br>
              <a:rPr lang="ru-RU" dirty="0"/>
            </a:br>
            <a:r>
              <a:rPr lang="ru-RU" dirty="0"/>
              <a:t>который справился с </a:t>
            </a:r>
            <a:r>
              <a:rPr lang="ru-RU" dirty="0" err="1"/>
              <a:t>заданями</a:t>
            </a:r>
            <a:r>
              <a:rPr lang="ru-RU" dirty="0"/>
              <a:t> повышенного уровня; 5 баллов –</a:t>
            </a:r>
            <a:br>
              <a:rPr lang="ru-RU" dirty="0"/>
            </a:br>
            <a:r>
              <a:rPr lang="ru-RU" dirty="0"/>
              <a:t>ученик, который выполнил задания высокого уровня. </a:t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820400" y="6096000"/>
            <a:ext cx="6858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9956800" cy="4873752"/>
          </a:xfrm>
        </p:spPr>
        <p:txBody>
          <a:bodyPr/>
          <a:lstStyle/>
          <a:p>
            <a:r>
              <a:rPr lang="ru-RU" dirty="0"/>
              <a:t>Актуальное развитие ученика – уровень, на котором он на данный момент достигает результатов. </a:t>
            </a:r>
          </a:p>
          <a:p>
            <a:pPr>
              <a:buNone/>
            </a:pPr>
            <a:r>
              <a:rPr lang="ru-RU" dirty="0"/>
              <a:t>   </a:t>
            </a:r>
          </a:p>
          <a:p>
            <a:pPr>
              <a:buNone/>
            </a:pPr>
            <a:r>
              <a:rPr lang="ru-RU" dirty="0"/>
              <a:t>    Попытки работать с заданиями более высокого уровня –</a:t>
            </a:r>
            <a:br>
              <a:rPr lang="ru-RU" dirty="0"/>
            </a:br>
            <a:r>
              <a:rPr lang="ru-RU" dirty="0"/>
              <a:t>зона ближайшего развития.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Педагоги должны понимать</a:t>
            </a:r>
            <a:br>
              <a:rPr lang="ru-RU" dirty="0"/>
            </a:br>
            <a:r>
              <a:rPr lang="ru-RU" dirty="0"/>
              <a:t>познавательные способности школьников и работать с учебной</a:t>
            </a:r>
            <a:br>
              <a:rPr lang="ru-RU" dirty="0"/>
            </a:br>
            <a:r>
              <a:rPr lang="ru-RU" dirty="0"/>
              <a:t>мотивацией. Для этого организуют индивидуальную работу в зоне ближайшего развития, чтобы дорастить предметные компетенции. </a:t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591800" y="60198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600" y="0"/>
          <a:ext cx="11811000" cy="6859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5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5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3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ПОНЯТИЕ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ОПРЕДЕЛЕНИЕ ПОНЯТИЯ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КАЧЕСТВО</a:t>
                      </a:r>
                      <a:r>
                        <a:rPr sz="1600" b="1" spc="-10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ОБРАЗОВАНИЯ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60960" marR="52705" algn="just">
                        <a:lnSpc>
                          <a:spcPts val="207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комплексная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характеристика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образовательной деятельности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подготовки  обучающегося, выражающая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степень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его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соответствия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ФГОС,  образовательным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стандартам,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федеральным государственным требованиям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 (или)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потребностям физического или юридического лица,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интересах которого  осуществляется образовательная деятельность,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т. ч. степень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достижения  планируемых результатов освоения основной образовательной программы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(ООП)</a:t>
                      </a:r>
                    </a:p>
                  </a:txBody>
                  <a:tcPr marL="0" marR="0" marT="139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407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ВНУТРЕННЯЯ СИСТЕМА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0960" marR="603250">
                        <a:lnSpc>
                          <a:spcPct val="114999"/>
                        </a:lnSpc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ОЦЕНКИ КАЧЕСТВА  ОБРАЗОВАНИЯ</a:t>
                      </a:r>
                      <a:r>
                        <a:rPr sz="1600" b="1" spc="-40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(ВСОКО)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система</a:t>
                      </a:r>
                      <a:r>
                        <a:rPr sz="16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мероприятий</a:t>
                      </a:r>
                      <a:r>
                        <a:rPr sz="16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6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процедур,</a:t>
                      </a:r>
                      <a:r>
                        <a:rPr sz="16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обеспечивающих</a:t>
                      </a:r>
                      <a:r>
                        <a:rPr sz="16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своевременную,</a:t>
                      </a:r>
                      <a:r>
                        <a:rPr sz="16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полную</a:t>
                      </a:r>
                      <a:r>
                        <a:rPr sz="16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и</a:t>
                      </a:r>
                    </a:p>
                    <a:p>
                      <a:pPr marL="60960" marR="54610" algn="just">
                        <a:lnSpc>
                          <a:spcPct val="114999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объективную информацию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о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качестве образовательных программ,  реализуемых Школой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в условиях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реализации этих программ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результатах их  освоения обучающимися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67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НЕЗАВИСИМАЯ ОЦЕНКА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60960" marR="389255">
                        <a:lnSpc>
                          <a:spcPct val="114999"/>
                        </a:lnSpc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КАЧЕСТВА ОБРАЗОВАНИЯ  (НОКО)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деятельность официально уполномоченных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структур и</a:t>
                      </a:r>
                      <a:r>
                        <a:rPr sz="1500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организаций,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60960" marR="54610" algn="just">
                        <a:lnSpc>
                          <a:spcPct val="114999"/>
                        </a:lnSpc>
                      </a:pPr>
                      <a:r>
                        <a:rPr sz="1500" spc="-5" dirty="0">
                          <a:latin typeface="Arial"/>
                          <a:cs typeface="Arial"/>
                        </a:rPr>
                        <a:t>направленная на выявление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уровня удовлетворенности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потребителей  качеством предоставляемых образовательных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услуг и соответствие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качества  этих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услуг </a:t>
                      </a:r>
                      <a:r>
                        <a:rPr sz="1500" spc="-5" dirty="0">
                          <a:latin typeface="Arial"/>
                          <a:cs typeface="Arial"/>
                        </a:rPr>
                        <a:t>федеральным требованиям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0960" marR="986155">
                        <a:lnSpc>
                          <a:spcPct val="114999"/>
                        </a:lnSpc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ВНУ</a:t>
                      </a:r>
                      <a:r>
                        <a:rPr sz="1600" b="1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ТРИШ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600" b="1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600" b="1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Ь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НЫЙ  КОНТРОЛЬ</a:t>
                      </a:r>
                      <a:r>
                        <a:rPr sz="1600" b="1" spc="-10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(ВШК)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346835" algn="l"/>
                          <a:tab pos="2425065" algn="l"/>
                          <a:tab pos="3509645" algn="l"/>
                          <a:tab pos="5139055" algn="l"/>
                          <a:tab pos="6285230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компонент	ВСОКО,	который	поддерживает	гарантии	участников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образовательных отношений на получение качественного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образования;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i="1" spc="-5" dirty="0">
                          <a:latin typeface="Arial"/>
                          <a:cs typeface="Arial"/>
                        </a:rPr>
                        <a:t>диагностика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контрольный замер,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срез;</a:t>
                      </a:r>
                    </a:p>
                    <a:p>
                      <a:pPr marL="60960" marR="53340">
                        <a:lnSpc>
                          <a:spcPct val="114999"/>
                        </a:lnSpc>
                        <a:tabLst>
                          <a:tab pos="1324610" algn="l"/>
                          <a:tab pos="1961514" algn="l"/>
                          <a:tab pos="2569845" algn="l"/>
                          <a:tab pos="3194685" algn="l"/>
                          <a:tab pos="3583940" algn="l"/>
                          <a:tab pos="3945254" algn="l"/>
                          <a:tab pos="4407535" algn="l"/>
                          <a:tab pos="5097780" algn="l"/>
                          <a:tab pos="5433695" algn="l"/>
                          <a:tab pos="5673090" algn="l"/>
                          <a:tab pos="6090285" algn="l"/>
                          <a:tab pos="6438265" algn="l"/>
                        </a:tabLst>
                      </a:pPr>
                      <a:r>
                        <a:rPr sz="1600" b="1" i="1" spc="-5" dirty="0">
                          <a:latin typeface="Arial"/>
                          <a:cs typeface="Arial"/>
                        </a:rPr>
                        <a:t>мониторинг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долгосрочное наблюдение за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управляемым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объектом контроля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с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целью анализа факторов, влияющих на качество этого объекта;  </a:t>
                      </a:r>
                      <a:endParaRPr lang="ru-RU" sz="1600" spc="-5" dirty="0">
                        <a:latin typeface="Arial"/>
                        <a:cs typeface="Arial"/>
                      </a:endParaRPr>
                    </a:p>
                    <a:p>
                      <a:pPr marL="60960" marR="53340">
                        <a:lnSpc>
                          <a:spcPct val="114999"/>
                        </a:lnSpc>
                        <a:tabLst>
                          <a:tab pos="1324610" algn="l"/>
                          <a:tab pos="1961514" algn="l"/>
                          <a:tab pos="2569845" algn="l"/>
                          <a:tab pos="3194685" algn="l"/>
                          <a:tab pos="3583940" algn="l"/>
                          <a:tab pos="3945254" algn="l"/>
                          <a:tab pos="4407535" algn="l"/>
                          <a:tab pos="5097780" algn="l"/>
                          <a:tab pos="5433695" algn="l"/>
                          <a:tab pos="5673090" algn="l"/>
                          <a:tab pos="6090285" algn="l"/>
                          <a:tab pos="6438265" algn="l"/>
                        </a:tabLst>
                      </a:pPr>
                      <a:r>
                        <a:rPr sz="1600" b="1" i="1" spc="-5" dirty="0" err="1">
                          <a:latin typeface="Arial"/>
                          <a:cs typeface="Arial"/>
                        </a:rPr>
                        <a:t>о</a:t>
                      </a:r>
                      <a:r>
                        <a:rPr sz="1600" b="1" i="1" dirty="0" err="1">
                          <a:latin typeface="Arial"/>
                          <a:cs typeface="Arial"/>
                        </a:rPr>
                        <a:t>ц</a:t>
                      </a:r>
                      <a:r>
                        <a:rPr sz="1600" b="1" i="1" spc="-5" dirty="0" err="1">
                          <a:latin typeface="Arial"/>
                          <a:cs typeface="Arial"/>
                        </a:rPr>
                        <a:t>енка</a:t>
                      </a:r>
                      <a:r>
                        <a:rPr sz="1600" b="1" i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i="1" spc="-5" dirty="0" err="1">
                          <a:latin typeface="Arial"/>
                          <a:cs typeface="Arial"/>
                        </a:rPr>
                        <a:t>о</a:t>
                      </a:r>
                      <a:r>
                        <a:rPr sz="1600" b="1" i="1" dirty="0" err="1">
                          <a:latin typeface="Arial"/>
                          <a:cs typeface="Arial"/>
                        </a:rPr>
                        <a:t>ц</a:t>
                      </a:r>
                      <a:r>
                        <a:rPr sz="1600" b="1" i="1" spc="-5" dirty="0" err="1">
                          <a:latin typeface="Arial"/>
                          <a:cs typeface="Arial"/>
                        </a:rPr>
                        <a:t>еночна</a:t>
                      </a:r>
                      <a:r>
                        <a:rPr sz="1600" b="1" i="1" dirty="0" err="1">
                          <a:latin typeface="Arial"/>
                          <a:cs typeface="Arial"/>
                        </a:rPr>
                        <a:t>я</a:t>
                      </a:r>
                      <a:r>
                        <a:rPr sz="1600" b="1" i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600" b="1" i="1" spc="-5" dirty="0">
                          <a:latin typeface="Arial"/>
                          <a:cs typeface="Arial"/>
                        </a:rPr>
                        <a:t>про</a:t>
                      </a:r>
                      <a:r>
                        <a:rPr sz="1600" b="1" i="1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едур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	–	установление	степени	соответствия  ф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акти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ески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х	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показателе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й	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планируем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ым	</a:t>
                      </a:r>
                      <a:r>
                        <a:rPr lang="ru-RU"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 err="1">
                          <a:latin typeface="Arial"/>
                          <a:cs typeface="Arial"/>
                        </a:rPr>
                        <a:t>ил</a:t>
                      </a:r>
                      <a:r>
                        <a:rPr sz="1600" dirty="0" err="1">
                          <a:latin typeface="Arial"/>
                          <a:cs typeface="Arial"/>
                        </a:rPr>
                        <a:t>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заданн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ым	в	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рамка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х	</a:t>
                      </a:r>
                      <a:r>
                        <a:rPr lang="ru-RU" sz="1600" dirty="0">
                          <a:latin typeface="Arial"/>
                          <a:cs typeface="Arial"/>
                        </a:rPr>
                        <a:t>ООП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11698636" cy="557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5616066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799" y="1371600"/>
            <a:ext cx="58228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335" y="548512"/>
            <a:ext cx="3944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Работа </a:t>
            </a:r>
            <a:r>
              <a:rPr dirty="0"/>
              <a:t>в</a:t>
            </a:r>
            <a:r>
              <a:rPr spc="-60" dirty="0"/>
              <a:t> </a:t>
            </a:r>
            <a:r>
              <a:rPr spc="-5" dirty="0"/>
              <a:t>группах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7951" y="2156951"/>
            <a:ext cx="75939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F3F3F"/>
                </a:solidFill>
                <a:latin typeface="Arial"/>
                <a:cs typeface="Arial"/>
              </a:rPr>
              <a:t>«Веер управленческих</a:t>
            </a:r>
            <a:r>
              <a:rPr sz="36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F3F3F"/>
                </a:solidFill>
                <a:latin typeface="Arial"/>
                <a:cs typeface="Arial"/>
              </a:rPr>
              <a:t>решений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3600" spc="-5" dirty="0">
                <a:solidFill>
                  <a:srgbClr val="3F3F3F"/>
                </a:solidFill>
                <a:latin typeface="Arial"/>
                <a:cs typeface="Arial"/>
              </a:rPr>
              <a:t>проблемной </a:t>
            </a: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ситуации </a:t>
            </a:r>
            <a:r>
              <a:rPr sz="3600" spc="-5" dirty="0">
                <a:solidFill>
                  <a:srgbClr val="3F3F3F"/>
                </a:solidFill>
                <a:latin typeface="Arial"/>
                <a:cs typeface="Arial"/>
              </a:rPr>
              <a:t>на</a:t>
            </a:r>
            <a:r>
              <a:rPr sz="3600" spc="-7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уровне  </a:t>
            </a:r>
            <a:r>
              <a:rPr sz="3600" spc="-5" dirty="0">
                <a:solidFill>
                  <a:srgbClr val="3F3F3F"/>
                </a:solidFill>
                <a:latin typeface="Arial"/>
                <a:cs typeface="Arial"/>
              </a:rPr>
              <a:t>заместителя директора </a:t>
            </a: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3600" spc="-5" dirty="0">
                <a:solidFill>
                  <a:srgbClr val="3F3F3F"/>
                </a:solidFill>
                <a:latin typeface="Arial"/>
                <a:cs typeface="Arial"/>
              </a:rPr>
              <a:t>учебно-  воспитательной работе,  методического объединения,  </a:t>
            </a:r>
            <a:r>
              <a:rPr sz="3600" dirty="0">
                <a:solidFill>
                  <a:srgbClr val="3F3F3F"/>
                </a:solidFill>
                <a:latin typeface="Arial"/>
                <a:cs typeface="Arial"/>
              </a:rPr>
              <a:t>учителя»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1073" y="797724"/>
            <a:ext cx="2921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35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85800"/>
            <a:ext cx="108966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0" marR="5080" indent="-743585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C00000"/>
                </a:solidFill>
              </a:rPr>
              <a:t>Проблема «Необъективность  выставления отметки»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01" y="2159099"/>
            <a:ext cx="10283506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1306195" algn="l"/>
                <a:tab pos="3540125" algn="l"/>
                <a:tab pos="6064250" algn="l"/>
              </a:tabLst>
            </a:pPr>
            <a:r>
              <a:rPr sz="28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а	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основан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ии	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ре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зультатов	статистич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ес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к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го  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анализа выполнения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Всероссийских</a:t>
            </a:r>
            <a:r>
              <a:rPr sz="2800" spc="39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проверочных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0" y="3012539"/>
            <a:ext cx="7864791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6515" algn="l"/>
                <a:tab pos="3557904" algn="l"/>
                <a:tab pos="4100829" algn="l"/>
                <a:tab pos="5499100" algn="l"/>
              </a:tabLst>
            </a:pP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ра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б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т	в	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ш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к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ле	были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201" y="3012539"/>
            <a:ext cx="3349574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1625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в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ыя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в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л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ены 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луч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енн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ых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0" y="3439259"/>
            <a:ext cx="6892607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04440" algn="l"/>
                <a:tab pos="2537460" algn="l"/>
              </a:tabLst>
            </a:pP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р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из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на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ки		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нео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бъекти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вности  результатов.	Результат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7000" y="3865980"/>
            <a:ext cx="24384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выполнения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4000" y="4292699"/>
            <a:ext cx="72389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83714" algn="l"/>
                <a:tab pos="2992755" algn="l"/>
                <a:tab pos="3446145" algn="l"/>
                <a:tab pos="3908425" algn="l"/>
              </a:tabLst>
            </a:pP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русс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к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му	языку	в	5	</a:t>
            </a:r>
            <a:r>
              <a:rPr sz="2800" dirty="0" err="1">
                <a:solidFill>
                  <a:srgbClr val="3F3F3F"/>
                </a:solidFill>
                <a:latin typeface="Arial"/>
                <a:cs typeface="Arial"/>
              </a:rPr>
              <a:t>кл</a:t>
            </a:r>
            <a:r>
              <a:rPr sz="2800" spc="-5" dirty="0" err="1">
                <a:solidFill>
                  <a:srgbClr val="3F3F3F"/>
                </a:solidFill>
                <a:latin typeface="Arial"/>
                <a:cs typeface="Arial"/>
              </a:rPr>
              <a:t>ассе</a:t>
            </a:r>
            <a:r>
              <a:rPr lang="ru-RU" sz="2800" spc="-5" dirty="0">
                <a:solidFill>
                  <a:srgbClr val="3F3F3F"/>
                </a:solidFill>
                <a:latin typeface="Arial"/>
                <a:cs typeface="Arial"/>
              </a:rPr>
              <a:t> оказался 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0200" y="4719419"/>
            <a:ext cx="78506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6135" algn="l"/>
                <a:tab pos="4527550" algn="l"/>
              </a:tabLst>
            </a:pP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сред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не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го	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ре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зультата	</a:t>
            </a:r>
            <a:r>
              <a:rPr sz="2800" dirty="0" err="1">
                <a:solidFill>
                  <a:srgbClr val="3F3F3F"/>
                </a:solidFill>
                <a:latin typeface="Arial"/>
                <a:cs typeface="Arial"/>
              </a:rPr>
              <a:t>по</a:t>
            </a:r>
            <a:r>
              <a:rPr lang="ru-RU" sz="2800" dirty="0">
                <a:solidFill>
                  <a:srgbClr val="3F3F3F"/>
                </a:solidFill>
                <a:latin typeface="Arial"/>
                <a:cs typeface="Arial"/>
              </a:rPr>
              <a:t>  региону.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3000" y="3865980"/>
            <a:ext cx="2664037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5080" indent="-79375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ВПР</a:t>
            </a:r>
            <a:r>
              <a:rPr lang="ru-RU" sz="28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800" spc="-5" dirty="0" err="1">
                <a:solidFill>
                  <a:srgbClr val="3F3F3F"/>
                </a:solidFill>
                <a:latin typeface="Arial"/>
                <a:cs typeface="Arial"/>
              </a:rPr>
              <a:t>заметно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lang="ru-RU" sz="2800" spc="-5" dirty="0">
                <a:solidFill>
                  <a:srgbClr val="3F3F3F"/>
                </a:solidFill>
                <a:latin typeface="Arial"/>
                <a:cs typeface="Arial"/>
              </a:rPr>
              <a:t>выше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1635" y="535813"/>
            <a:ext cx="7348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Рекомендации учителям</a:t>
            </a:r>
            <a:r>
              <a:rPr spc="-15" dirty="0"/>
              <a:t> </a:t>
            </a:r>
            <a:r>
              <a:rPr spc="-5" dirty="0"/>
              <a:t>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57338" y="1738267"/>
            <a:ext cx="883348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Проанализировать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задания,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которым результат  оказался выше среднего,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с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целью выявления причин  необъективности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оценивания</a:t>
            </a:r>
            <a:endParaRPr sz="2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38288" y="3097965"/>
          <a:ext cx="8871583" cy="11613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5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567">
                <a:tc>
                  <a:txBody>
                    <a:bodyPr/>
                    <a:lstStyle/>
                    <a:p>
                      <a:pPr marL="31750">
                        <a:lnSpc>
                          <a:spcPts val="2875"/>
                        </a:lnSpc>
                      </a:pPr>
                      <a:r>
                        <a:rPr sz="2600" spc="10" dirty="0">
                          <a:solidFill>
                            <a:srgbClr val="A53010"/>
                          </a:solidFill>
                          <a:latin typeface="Webdings"/>
                          <a:cs typeface="Webdings"/>
                        </a:rPr>
                        <a:t></a:t>
                      </a:r>
                      <a:r>
                        <a:rPr sz="2600" spc="1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Включить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9230" algn="r">
                        <a:lnSpc>
                          <a:spcPts val="2875"/>
                        </a:lnSpc>
                        <a:tabLst>
                          <a:tab pos="1852930" algn="l"/>
                        </a:tabLst>
                      </a:pP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ан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ия	ВПР,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2875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которые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875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ыз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ва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ли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374650">
                        <a:lnSpc>
                          <a:spcPts val="2980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затруднения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7640" algn="r">
                        <a:lnSpc>
                          <a:spcPts val="2980"/>
                        </a:lnSpc>
                        <a:tabLst>
                          <a:tab pos="515620" algn="l"/>
                        </a:tabLst>
                      </a:pP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у	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ш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ль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ик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ов,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2980"/>
                        </a:lnSpc>
                      </a:pP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2980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фонд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980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ц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ено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ых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67">
                <a:tc>
                  <a:txBody>
                    <a:bodyPr/>
                    <a:lstStyle/>
                    <a:p>
                      <a:pPr marL="374650">
                        <a:lnSpc>
                          <a:spcPts val="2910"/>
                        </a:lnSpc>
                      </a:pP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средств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57338" y="4369706"/>
            <a:ext cx="883348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1635125" algn="l"/>
                <a:tab pos="2685415" algn="l"/>
                <a:tab pos="4609465" algn="l"/>
                <a:tab pos="6986905" algn="l"/>
              </a:tabLst>
            </a:pPr>
            <a:r>
              <a:rPr sz="2600" spc="1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йти	курсы	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ы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шен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ия	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лифик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ции	(отд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ль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ым  учителям) по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вопросам оценки качества</a:t>
            </a:r>
            <a:r>
              <a:rPr sz="2600" spc="-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образования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1073" y="797724"/>
            <a:ext cx="2921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rebuchet MS"/>
                <a:cs typeface="Trebuchet MS"/>
              </a:rPr>
              <a:t>37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366119"/>
            <a:ext cx="10435516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Рекомендации</a:t>
            </a:r>
            <a:endParaRPr sz="3200" dirty="0"/>
          </a:p>
          <a:p>
            <a:pPr algn="ctr">
              <a:lnSpc>
                <a:spcPct val="100000"/>
              </a:lnSpc>
            </a:pPr>
            <a:r>
              <a:rPr sz="3200" dirty="0"/>
              <a:t>МО </a:t>
            </a:r>
            <a:r>
              <a:rPr sz="3200" spc="-5" dirty="0"/>
              <a:t>учителей русского языка </a:t>
            </a:r>
            <a:r>
              <a:rPr sz="3200" dirty="0"/>
              <a:t>и</a:t>
            </a:r>
            <a:r>
              <a:rPr sz="3200" spc="5" dirty="0"/>
              <a:t> </a:t>
            </a:r>
            <a:r>
              <a:rPr sz="3200" spc="-5" dirty="0"/>
              <a:t>литературы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1926589" y="1786638"/>
            <a:ext cx="9576435" cy="161861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spcBef>
                <a:spcPts val="450"/>
              </a:spcBef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Организовать методическое сопровождение оценочной  деятельности учителей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созданию Фонда Оценочных  Средств (ФОС)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Организовать методическую помощь</a:t>
            </a:r>
            <a:r>
              <a:rPr sz="2600" spc="1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учителям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76494" y="3467102"/>
            <a:ext cx="19259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1280" algn="l"/>
              </a:tabLst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б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т	или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6589" y="3467102"/>
            <a:ext cx="7228205" cy="126238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marR="5080" indent="-342900">
              <a:lnSpc>
                <a:spcPts val="2810"/>
              </a:lnSpc>
              <a:spcBef>
                <a:spcPts val="450"/>
              </a:spcBef>
              <a:tabLst>
                <a:tab pos="3023235" algn="l"/>
                <a:tab pos="5816600" algn="l"/>
              </a:tabLst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17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г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из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оват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ь	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лл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ги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ль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ну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ю	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ровер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ку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взаимопроверку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Осуществить перепроверку</a:t>
            </a:r>
            <a:r>
              <a:rPr sz="2600" spc="17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результатов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6589" y="4790950"/>
            <a:ext cx="9576435" cy="149161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spcBef>
                <a:spcPts val="450"/>
              </a:spcBef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Проводить качественный анализ работ текущего  контроля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промежуточной аттестации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с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последующим  составлением плана коррекционной работы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устранению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пробелов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230" y="531732"/>
            <a:ext cx="8750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Рекомендации администрации</a:t>
            </a:r>
            <a:r>
              <a:rPr spc="5" dirty="0"/>
              <a:t> </a:t>
            </a:r>
            <a:r>
              <a:rPr spc="-5" dirty="0"/>
              <a:t>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7314" y="1710438"/>
            <a:ext cx="9242425" cy="436880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marR="1108710" indent="-342900">
              <a:lnSpc>
                <a:spcPts val="2810"/>
              </a:lnSpc>
              <a:spcBef>
                <a:spcPts val="450"/>
              </a:spcBef>
            </a:pPr>
            <a:r>
              <a:rPr sz="2600" spc="1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10" dirty="0">
                <a:solidFill>
                  <a:srgbClr val="3F3F3F"/>
                </a:solidFill>
                <a:latin typeface="Arial"/>
                <a:cs typeface="Arial"/>
              </a:rPr>
              <a:t>Создать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необходимые условия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для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организации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проведения оценочных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процедур</a:t>
            </a:r>
            <a:endParaRPr sz="2600">
              <a:latin typeface="Arial"/>
              <a:cs typeface="Arial"/>
            </a:endParaRPr>
          </a:p>
          <a:p>
            <a:pPr marL="355600" marR="1114425" indent="-342900">
              <a:lnSpc>
                <a:spcPts val="2810"/>
              </a:lnSpc>
              <a:spcBef>
                <a:spcPts val="994"/>
              </a:spcBef>
            </a:pPr>
            <a:r>
              <a:rPr sz="2600" spc="5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5" dirty="0">
                <a:solidFill>
                  <a:srgbClr val="3F3F3F"/>
                </a:solidFill>
                <a:latin typeface="Arial"/>
                <a:cs typeface="Arial"/>
              </a:rPr>
              <a:t>Организовать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контроль на всех этапах процедуры  проведения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оценивания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в соответствии с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требованиями порядка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проведения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ts val="2810"/>
              </a:lnSpc>
              <a:spcBef>
                <a:spcPts val="994"/>
              </a:spcBef>
              <a:tabLst>
                <a:tab pos="3700145" algn="l"/>
              </a:tabLst>
            </a:pPr>
            <a:r>
              <a:rPr sz="2600" spc="5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5" dirty="0">
                <a:solidFill>
                  <a:srgbClr val="3F3F3F"/>
                </a:solidFill>
                <a:latin typeface="Arial"/>
                <a:cs typeface="Arial"/>
              </a:rPr>
              <a:t>Направить</a:t>
            </a:r>
            <a:r>
              <a:rPr sz="2600" spc="1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учителей	на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курсы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повышения квалификации 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вопросам оценки качества образования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необходимости</a:t>
            </a:r>
            <a:endParaRPr sz="2600">
              <a:latin typeface="Arial"/>
              <a:cs typeface="Arial"/>
            </a:endParaRPr>
          </a:p>
          <a:p>
            <a:pPr marL="355600" marR="768350" indent="-342900">
              <a:lnSpc>
                <a:spcPts val="2810"/>
              </a:lnSpc>
              <a:spcBef>
                <a:spcPts val="994"/>
              </a:spcBef>
              <a:tabLst>
                <a:tab pos="4278630" algn="l"/>
              </a:tabLst>
            </a:pPr>
            <a:r>
              <a:rPr sz="2600" spc="1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10" dirty="0">
                <a:solidFill>
                  <a:srgbClr val="3F3F3F"/>
                </a:solidFill>
                <a:latin typeface="Arial"/>
                <a:cs typeface="Arial"/>
              </a:rPr>
              <a:t>Включить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в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график</a:t>
            </a:r>
            <a:r>
              <a:rPr sz="26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ВШК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персонального контроля  деятельности учителей, показавших необъективный  результат при проверке</a:t>
            </a:r>
            <a:r>
              <a:rPr sz="26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ВПР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115231"/>
            <a:ext cx="10287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C00000"/>
                </a:solidFill>
              </a:rPr>
              <a:t>Проблема «Низкие результаты  сформированности познавательных  умений»</a:t>
            </a:r>
            <a:endParaRPr sz="320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2539" y="2587726"/>
            <a:ext cx="937514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800" spc="-5" dirty="0" err="1">
                <a:solidFill>
                  <a:srgbClr val="3F3F3F"/>
                </a:solidFill>
                <a:latin typeface="Arial"/>
                <a:cs typeface="Arial"/>
              </a:rPr>
              <a:t>итогам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 ДР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были 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получены низкие результаты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по  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сформированности метапредметных познавательных  умений.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В 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частности умение проводить несложные  наблюдения </a:t>
            </a:r>
            <a:r>
              <a:rPr sz="2800" dirty="0">
                <a:solidFill>
                  <a:srgbClr val="3F3F3F"/>
                </a:solidFill>
                <a:latin typeface="Arial"/>
                <a:cs typeface="Arial"/>
              </a:rPr>
              <a:t>и ставить </a:t>
            </a:r>
            <a:r>
              <a:rPr sz="2800" spc="-5" dirty="0">
                <a:solidFill>
                  <a:srgbClr val="3F3F3F"/>
                </a:solidFill>
                <a:latin typeface="Arial"/>
                <a:cs typeface="Arial"/>
              </a:rPr>
              <a:t>несложные опыты, используя  простейшее лабораторное оборудование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930" y="319008"/>
            <a:ext cx="7348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Рекомендации учителям</a:t>
            </a:r>
            <a:r>
              <a:rPr spc="-15" dirty="0"/>
              <a:t> </a:t>
            </a:r>
            <a:r>
              <a:rPr spc="-5" dirty="0"/>
              <a:t>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1073" y="797724"/>
            <a:ext cx="10486390" cy="520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Trebuchet MS"/>
              <a:cs typeface="Trebuchet MS"/>
            </a:endParaRPr>
          </a:p>
          <a:p>
            <a:pPr marL="1378585" marR="5080" indent="-342900" algn="just">
              <a:lnSpc>
                <a:spcPct val="80000"/>
              </a:lnSpc>
              <a:spcBef>
                <a:spcPts val="610"/>
              </a:spcBef>
            </a:pPr>
            <a:r>
              <a:rPr sz="22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2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Использовать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результаты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выполнения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РДР </a:t>
            </a:r>
            <a:r>
              <a:rPr sz="2200" dirty="0" err="1">
                <a:solidFill>
                  <a:srgbClr val="3F3F3F"/>
                </a:solidFill>
                <a:latin typeface="Arial"/>
                <a:cs typeface="Arial"/>
              </a:rPr>
              <a:t>по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окружающему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миру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как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основу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изучения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эффективности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3F3F3F"/>
                </a:solidFill>
                <a:latin typeface="Arial"/>
                <a:cs typeface="Arial"/>
              </a:rPr>
              <a:t>своей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деятельности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и 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дальнейшего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3F3F3F"/>
                </a:solidFill>
                <a:latin typeface="Arial"/>
                <a:cs typeface="Arial"/>
              </a:rPr>
              <a:t>совершенствования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образовательного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процесса</a:t>
            </a:r>
            <a:endParaRPr sz="2200" dirty="0">
              <a:latin typeface="Arial"/>
              <a:cs typeface="Arial"/>
            </a:endParaRPr>
          </a:p>
          <a:p>
            <a:pPr marL="1378585" marR="5080" indent="-342900" algn="just">
              <a:lnSpc>
                <a:spcPct val="80000"/>
              </a:lnSpc>
              <a:spcBef>
                <a:spcPts val="1000"/>
              </a:spcBef>
            </a:pPr>
            <a:r>
              <a:rPr sz="22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2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Проанализировать результаты, полученные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в ходе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проведения РДР 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окружающему миру,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соотнести с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районными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и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общешкольными  результатами, наметить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пути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решения выявленных</a:t>
            </a:r>
            <a:r>
              <a:rPr sz="2200" spc="2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проблем</a:t>
            </a:r>
            <a:endParaRPr sz="2200" dirty="0">
              <a:latin typeface="Arial"/>
              <a:cs typeface="Arial"/>
            </a:endParaRPr>
          </a:p>
          <a:p>
            <a:pPr marL="1378585" marR="5715" indent="-342900" algn="just">
              <a:lnSpc>
                <a:spcPts val="2110"/>
              </a:lnSpc>
              <a:spcBef>
                <a:spcPts val="985"/>
              </a:spcBef>
            </a:pPr>
            <a:r>
              <a:rPr sz="22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2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Составить план коррекционной работы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с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учащимися, организовать  индивидуальную работу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с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учащимися, которые показали низкий 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уровень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выполнения заданий РДР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окружающему</a:t>
            </a:r>
            <a:r>
              <a:rPr sz="22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миру</a:t>
            </a:r>
            <a:endParaRPr sz="2200" dirty="0">
              <a:latin typeface="Arial"/>
              <a:cs typeface="Arial"/>
            </a:endParaRPr>
          </a:p>
          <a:p>
            <a:pPr marL="1378585" marR="5080" indent="-342900" algn="just">
              <a:lnSpc>
                <a:spcPts val="2110"/>
              </a:lnSpc>
              <a:spcBef>
                <a:spcPts val="1005"/>
              </a:spcBef>
            </a:pPr>
            <a:r>
              <a:rPr sz="22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2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Определить учащихся, которые показали высокие результаты при  выполнении заданий РДР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окружающему миру; организовать  индивидуальную работу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поддержке одарённых, способных  учащихся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подготовке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их к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интеллектуальным олимпиадам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и 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конкурсам</a:t>
            </a:r>
            <a:endParaRPr sz="2200" dirty="0">
              <a:latin typeface="Arial"/>
              <a:cs typeface="Arial"/>
            </a:endParaRPr>
          </a:p>
          <a:p>
            <a:pPr marL="1378585" marR="5715" indent="-342900" algn="just">
              <a:lnSpc>
                <a:spcPts val="2110"/>
              </a:lnSpc>
              <a:spcBef>
                <a:spcPts val="1010"/>
              </a:spcBef>
            </a:pPr>
            <a:r>
              <a:rPr sz="22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200" dirty="0">
                <a:solidFill>
                  <a:srgbClr val="A5301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Определить задания, вызвавшие затруднение 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у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учащихся при  выполнении работы, выявить причины возникновения</a:t>
            </a:r>
            <a:r>
              <a:rPr sz="2200" spc="3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F3F3F"/>
                </a:solidFill>
                <a:latin typeface="Arial"/>
                <a:cs typeface="Arial"/>
              </a:rPr>
              <a:t>затруднений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380" y="604376"/>
            <a:ext cx="64452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 marR="5080" indent="-41910">
              <a:lnSpc>
                <a:spcPct val="100000"/>
              </a:lnSpc>
              <a:spcBef>
                <a:spcPts val="100"/>
              </a:spcBef>
              <a:tabLst>
                <a:tab pos="4820285" algn="l"/>
              </a:tabLst>
            </a:pPr>
            <a:r>
              <a:rPr spc="-5" dirty="0"/>
              <a:t>Рекомендации </a:t>
            </a:r>
            <a:r>
              <a:rPr dirty="0"/>
              <a:t>МО </a:t>
            </a:r>
            <a:r>
              <a:rPr spc="-5" dirty="0"/>
              <a:t>учителей  начальных</a:t>
            </a:r>
            <a:r>
              <a:rPr spc="15" dirty="0"/>
              <a:t> </a:t>
            </a:r>
            <a:r>
              <a:rPr spc="-5" dirty="0"/>
              <a:t>классов	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6390" y="2121537"/>
            <a:ext cx="875919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Проанализировать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результаты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ОО.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Представить  результаты проведенной РДР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окружающему миру  на заседании методического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объединения</a:t>
            </a:r>
            <a:endParaRPr sz="2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57340" y="3481235"/>
          <a:ext cx="8796653" cy="765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567">
                <a:tc>
                  <a:txBody>
                    <a:bodyPr/>
                    <a:lstStyle/>
                    <a:p>
                      <a:pPr marL="31750">
                        <a:lnSpc>
                          <a:spcPts val="2875"/>
                        </a:lnSpc>
                        <a:tabLst>
                          <a:tab pos="2286000" algn="l"/>
                          <a:tab pos="4453255" algn="l"/>
                        </a:tabLst>
                      </a:pPr>
                      <a:r>
                        <a:rPr sz="2600" spc="10" dirty="0">
                          <a:solidFill>
                            <a:srgbClr val="A53010"/>
                          </a:solidFill>
                          <a:latin typeface="Webdings"/>
                          <a:cs typeface="Webdings"/>
                        </a:rPr>
                        <a:t></a:t>
                      </a:r>
                      <a:r>
                        <a:rPr sz="2600" spc="1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Выявить	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проблемы	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в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3545">
                        <a:lnSpc>
                          <a:spcPts val="2875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отдельных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875"/>
                        </a:lnSpc>
                      </a:pP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кл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ассах,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67">
                <a:tc>
                  <a:txBody>
                    <a:bodyPr/>
                    <a:lstStyle/>
                    <a:p>
                      <a:pPr marL="374650">
                        <a:lnSpc>
                          <a:spcPts val="2910"/>
                        </a:lnSpc>
                        <a:tabLst>
                          <a:tab pos="3393440" algn="l"/>
                        </a:tabLst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проанализировать	причины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2910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затруднений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2910"/>
                        </a:lnSpc>
                      </a:pP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910"/>
                        </a:lnSpc>
                      </a:pP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2600" spc="-5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ет</a:t>
                      </a:r>
                      <a:r>
                        <a:rPr sz="2600" dirty="0">
                          <a:solidFill>
                            <a:srgbClr val="3F3F3F"/>
                          </a:solidFill>
                          <a:latin typeface="Arial"/>
                          <a:cs typeface="Arial"/>
                        </a:rPr>
                        <a:t>ить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76390" y="4102737"/>
            <a:ext cx="7334250" cy="107188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00"/>
              </a:spcBef>
            </a:pP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пути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оказания помощи отдельным педагогам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2640330" algn="l"/>
                <a:tab pos="5055235" algn="l"/>
              </a:tabLst>
            </a:pPr>
            <a:r>
              <a:rPr sz="2600" spc="5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5" dirty="0">
                <a:solidFill>
                  <a:srgbClr val="3F3F3F"/>
                </a:solidFill>
                <a:latin typeface="Arial"/>
                <a:cs typeface="Arial"/>
              </a:rPr>
              <a:t>Определить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направления	методической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80744" y="4752977"/>
            <a:ext cx="11544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б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оты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9290" y="5149217"/>
            <a:ext cx="841629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52140" algn="l"/>
                <a:tab pos="5335905" algn="l"/>
                <a:tab pos="5847080" algn="l"/>
                <a:tab pos="8237855" algn="l"/>
              </a:tabLst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б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з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овате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ль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го	уч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жд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ия	в	соответствии	с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полученными результатами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600" y="304800"/>
          <a:ext cx="11718921" cy="63317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6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8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ПОНЯТИЕ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ОПРЕДЕЛЕНИЕ ПОНЯТИЯ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53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155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СТАРТОВАЯ</a:t>
                      </a:r>
                      <a:r>
                        <a:rPr sz="1600" b="1" spc="-10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ДИАГНОСТИКА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325" algn="just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процедура оценки готовности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обучению на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уровне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начального общего  образования. Организуется администрацией лицея, проводится учителем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начале 1, 5, 10-го класса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выступает как основа (точка отсчёта) для оценки  динамики образовательных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достижений.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95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ВХОДНОЙ КОНТРОЛЬ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оценочная</a:t>
                      </a:r>
                      <a:r>
                        <a:rPr sz="18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процедура,</a:t>
                      </a:r>
                      <a:r>
                        <a:rPr sz="18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помощью</a:t>
                      </a:r>
                      <a:r>
                        <a:rPr sz="18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которой</a:t>
                      </a:r>
                      <a:r>
                        <a:rPr sz="18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определяется</a:t>
                      </a:r>
                      <a:r>
                        <a:rPr sz="18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степень</a:t>
                      </a:r>
                      <a:r>
                        <a:rPr sz="18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устойчивости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68580" marR="6223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предметных знаний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универсальных действий обучающихся. Организуется  учителем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начале учебного года во 2-4, 6-9, 11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классах.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09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ТЕКУЩИЙ КОНТРОЛЬ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179195" algn="l"/>
                          <a:tab pos="1957705" algn="l"/>
                          <a:tab pos="3665220" algn="l"/>
                          <a:tab pos="5009515" algn="l"/>
                          <a:tab pos="5273040" algn="l"/>
                          <a:tab pos="626808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процедура	оценки	индивидуального	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продвижени</a:t>
                      </a:r>
                      <a:r>
                        <a:rPr lang="ru-RU" sz="1800" spc="-5" dirty="0">
                          <a:latin typeface="Arial"/>
                          <a:cs typeface="Arial"/>
                        </a:rPr>
                        <a:t>я</a:t>
                      </a:r>
                      <a:r>
                        <a:rPr lang="ru-RU" sz="1800" spc="-5" baseline="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освоении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программы</a:t>
                      </a:r>
                      <a:r>
                        <a:rPr lang="ru-RU" sz="1800" spc="0" baseline="0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учебного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предмета.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96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ПРОМЕЖУТОЧНАЯ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АТТЕСТАЦИЯ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60960" marR="112395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комплекс оценочных процедур, обеспечивающих данные об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уровне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достижения  планируемых результатов освоения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ООП.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Проводится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конце учебного года по  предметам учебного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плана.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15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ОЦЕНКА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мнение (человека)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о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ценности,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уровне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или качестве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чего-либо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3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7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установленное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государством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) обозначение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степени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знаний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ученика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74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5" dirty="0">
                          <a:solidFill>
                            <a:srgbClr val="BF0000"/>
                          </a:solidFill>
                          <a:latin typeface="Arial"/>
                          <a:cs typeface="Arial"/>
                        </a:rPr>
                        <a:t>САМООЦЕНКА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594614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оценка</a:t>
                      </a:r>
                      <a:r>
                        <a:rPr sz="18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личностью</a:t>
                      </a:r>
                      <a:r>
                        <a:rPr sz="18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самого</a:t>
                      </a:r>
                      <a:r>
                        <a:rPr sz="18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себя,</a:t>
                      </a:r>
                      <a:r>
                        <a:rPr sz="18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своих</a:t>
                      </a:r>
                      <a:r>
                        <a:rPr sz="18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возможностей,</a:t>
                      </a:r>
                      <a:r>
                        <a:rPr sz="18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качеств	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места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среди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других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людей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9955" y="599804"/>
            <a:ext cx="8750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Рекомендации администрации</a:t>
            </a:r>
            <a:r>
              <a:rPr spc="5" dirty="0"/>
              <a:t> </a:t>
            </a:r>
            <a:r>
              <a:rPr spc="-5" dirty="0"/>
              <a:t>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34601" y="1578612"/>
            <a:ext cx="875919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4039" algn="l"/>
                <a:tab pos="4172585" algn="l"/>
                <a:tab pos="5633720" algn="l"/>
                <a:tab pos="6414135" algn="l"/>
                <a:tab pos="8561070" algn="l"/>
              </a:tabLst>
            </a:pPr>
            <a:r>
              <a:rPr sz="2600" spc="1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Со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зд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ат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ь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нео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бходимые	усл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ия	для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ор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г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из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ции	и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55690" y="1974851"/>
            <a:ext cx="190500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0235" marR="5080" indent="-59817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ып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нен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ия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миру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3165" y="1974851"/>
            <a:ext cx="427990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3050">
              <a:lnSpc>
                <a:spcPct val="100000"/>
              </a:lnSpc>
              <a:spcBef>
                <a:spcPts val="100"/>
              </a:spcBef>
              <a:tabLst>
                <a:tab pos="2696845" algn="l"/>
                <a:tab pos="3903979" algn="l"/>
              </a:tabLst>
            </a:pP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ктич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ес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й	ч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аст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	по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(проведение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54507" y="2371092"/>
            <a:ext cx="17386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несложных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7501" y="1974851"/>
            <a:ext cx="220281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проведения  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ру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ж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аю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щ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му 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наблюдений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9360" y="2767332"/>
            <a:ext cx="60839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5155" algn="l"/>
                <a:tab pos="2746375" algn="l"/>
                <a:tab pos="4868545" algn="l"/>
              </a:tabLst>
            </a:pP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постановки	несложных	опытов,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7501" y="3163572"/>
            <a:ext cx="8220709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используя простейшее лабораторное</a:t>
            </a:r>
            <a:r>
              <a:rPr sz="2600" spc="-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оборудование)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34601" y="3686812"/>
            <a:ext cx="875855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2694305" algn="l"/>
                <a:tab pos="2843530" algn="l"/>
                <a:tab pos="3723004" algn="l"/>
                <a:tab pos="4596765" algn="l"/>
                <a:tab pos="5290820" algn="l"/>
                <a:tab pos="7708900" algn="l"/>
              </a:tabLst>
            </a:pPr>
            <a:r>
              <a:rPr sz="2600" spc="1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г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из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оват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ь		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онтро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ль	за	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рове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д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м	урок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  окружающего	мира	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с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60801" y="4083051"/>
            <a:ext cx="46329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8550" algn="l"/>
                <a:tab pos="2413000" algn="l"/>
              </a:tabLst>
            </a:pP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точки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зрения	используемых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4601" y="4352291"/>
            <a:ext cx="8759190" cy="146812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технологий обучения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2465070" algn="l"/>
                <a:tab pos="3247390" algn="l"/>
                <a:tab pos="4278630" algn="l"/>
                <a:tab pos="4798695" algn="l"/>
                <a:tab pos="5622925" algn="l"/>
                <a:tab pos="6428105" algn="l"/>
                <a:tab pos="6976745" algn="l"/>
              </a:tabLst>
            </a:pPr>
            <a:r>
              <a:rPr sz="2600" spc="100" dirty="0">
                <a:solidFill>
                  <a:srgbClr val="A53010"/>
                </a:solidFill>
                <a:latin typeface="Webdings"/>
                <a:cs typeface="Webdings"/>
              </a:rPr>
              <a:t>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рав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ить	учител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е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й	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а	курсы	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ы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шен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ия  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лифик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ции	по	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во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роса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м	исп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льз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ован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ия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77501" y="5795012"/>
            <a:ext cx="779589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технологий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и средств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обучения </a:t>
            </a:r>
            <a:r>
              <a:rPr sz="2600" dirty="0">
                <a:solidFill>
                  <a:srgbClr val="3F3F3F"/>
                </a:solidFill>
                <a:latin typeface="Arial"/>
                <a:cs typeface="Arial"/>
              </a:rPr>
              <a:t>по</a:t>
            </a:r>
            <a:r>
              <a:rPr sz="260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F3F3F"/>
                </a:solidFill>
                <a:latin typeface="Arial"/>
                <a:cs typeface="Arial"/>
              </a:rPr>
              <a:t>необходимости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CBC54-4944-4B40-A8BB-AFC6E032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918A8-8EEE-44CF-8B36-B20E6BEBF3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10896600" cy="4873752"/>
          </a:xfrm>
        </p:spPr>
        <p:txBody>
          <a:bodyPr>
            <a:normAutofit/>
          </a:bodyPr>
          <a:lstStyle/>
          <a:p>
            <a:r>
              <a:rPr lang="ru-RU" sz="2000" dirty="0"/>
              <a:t>Савиных Г. Как проектировать Положение о ВСОКО из-за новых требований к оценке качества образования.</a:t>
            </a:r>
            <a:r>
              <a:rPr lang="en-US" sz="2000" dirty="0"/>
              <a:t>[</a:t>
            </a:r>
            <a:r>
              <a:rPr lang="ru-RU" sz="2000" dirty="0"/>
              <a:t>Электронный ресурс</a:t>
            </a:r>
            <a:r>
              <a:rPr lang="en-US" sz="2000" dirty="0"/>
              <a:t>]</a:t>
            </a:r>
            <a:r>
              <a:rPr lang="ru-RU" sz="2000" dirty="0"/>
              <a:t>. -</a:t>
            </a:r>
            <a:r>
              <a:rPr lang="en-US" sz="2000" dirty="0">
                <a:hlinkClick r:id="rId2"/>
              </a:rPr>
              <a:t>https://kiro46.ru/docs/kak_polozhenie_vsoco.pdf</a:t>
            </a:r>
            <a:r>
              <a:rPr lang="ru-RU" sz="2000" dirty="0"/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система оценки качества образования общеобразовательной организации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управленческий ресурс обеспечения объективности оценивания образовательных результатов обучающихся (сборник материалов). Под ред.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С.В.Тарасова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Комитет  общего и профессионального образования Ленинградской области, 2019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совершенствованию внутренней системы оценки качества образования.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Краснодар, 2019</a:t>
            </a:r>
            <a:br>
              <a:rPr lang="ru-RU" dirty="0"/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8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хема_ВСОК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-64658"/>
            <a:ext cx="10005121" cy="69226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0"/>
            <a:ext cx="8403358" cy="738664"/>
          </a:xfrm>
        </p:spPr>
        <p:txBody>
          <a:bodyPr>
            <a:normAutofit fontScale="90000"/>
          </a:bodyPr>
          <a:lstStyle/>
          <a:p>
            <a:r>
              <a:rPr lang="ru-RU" sz="2400" b="1" spc="-5" dirty="0">
                <a:solidFill>
                  <a:srgbClr val="C00000"/>
                </a:solidFill>
              </a:rPr>
              <a:t>Положение </a:t>
            </a:r>
            <a:r>
              <a:rPr lang="ru-RU" sz="2400" b="1" dirty="0">
                <a:solidFill>
                  <a:srgbClr val="C00000"/>
                </a:solidFill>
              </a:rPr>
              <a:t>о </a:t>
            </a:r>
            <a:r>
              <a:rPr lang="ru-RU" sz="2400" b="1" spc="-5" dirty="0">
                <a:solidFill>
                  <a:srgbClr val="C00000"/>
                </a:solidFill>
              </a:rPr>
              <a:t>ВСОКО разрабатывается </a:t>
            </a:r>
            <a:r>
              <a:rPr lang="ru-RU" sz="2400" b="1" dirty="0">
                <a:solidFill>
                  <a:srgbClr val="C00000"/>
                </a:solidFill>
              </a:rPr>
              <a:t>на </a:t>
            </a:r>
            <a:r>
              <a:rPr lang="ru-RU" sz="2400" b="1" spc="-5" dirty="0">
                <a:solidFill>
                  <a:srgbClr val="C00000"/>
                </a:solidFill>
              </a:rPr>
              <a:t>основании  нормативно-правовых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spc="-5" dirty="0">
                <a:solidFill>
                  <a:srgbClr val="C00000"/>
                </a:solidFill>
              </a:rPr>
              <a:t>документов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11582400" cy="8567474"/>
          </a:xfrm>
        </p:spPr>
        <p:txBody>
          <a:bodyPr>
            <a:normAutofit/>
          </a:bodyPr>
          <a:lstStyle/>
          <a:p>
            <a:pPr marL="355600" indent="-342900" algn="just">
              <a:spcBef>
                <a:spcPts val="620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Федеральный закон от 29.12.2012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273-ФЗ «Об образовании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Российской</a:t>
            </a:r>
            <a:r>
              <a:rPr lang="ru-RU" sz="1600" spc="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Федерации»;</a:t>
            </a:r>
          </a:p>
          <a:p>
            <a:pPr marL="355600" indent="-342900" algn="just">
              <a:spcBef>
                <a:spcPts val="620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России от 30.08.2013 N 1015 (ред. от 10.06.2019)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</a:t>
            </a:r>
            <a:endParaRPr lang="ru-RU" sz="1600" spc="-5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20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ФГОС НОО,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утв.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1600" spc="-5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 России от 06.10.2009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spc="2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373;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ФГОС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ООО, утв.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1600" spc="-5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РФ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от 17.12.2010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spc="1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1897;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ФГОС СОО,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утв.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1600" spc="-5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 России от 17.05.2012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spc="2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413;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marR="5715" indent="-342900" algn="l">
              <a:spcBef>
                <a:spcPts val="1000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  <a:tab pos="1429385" algn="l"/>
                <a:tab pos="2684780" algn="l"/>
                <a:tab pos="4634865" algn="l"/>
                <a:tab pos="6418580" algn="l"/>
                <a:tab pos="7908290" algn="l"/>
                <a:tab pos="8399145" algn="l"/>
                <a:tab pos="9414510" algn="l"/>
              </a:tabLs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орядок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проведения 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самообследования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разовател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ь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но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й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аниза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ц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ией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</a:t>
            </a:r>
            <a:r>
              <a:rPr lang="ru-RU" sz="1600" spc="-5" dirty="0" err="1">
                <a:latin typeface="Arial" pitchFamily="34" charset="0"/>
                <a:cs typeface="Arial" pitchFamily="34" charset="0"/>
              </a:rPr>
              <a:t>рнауки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  от 14.06.2013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462)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marR="5080" indent="-342900">
              <a:spcBef>
                <a:spcPts val="98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  <a:tab pos="1923414" algn="l"/>
                <a:tab pos="3441065" algn="l"/>
                <a:tab pos="5306060" algn="l"/>
                <a:tab pos="6764020" algn="l"/>
                <a:tab pos="8192770" algn="l"/>
                <a:tab pos="10323195" algn="l"/>
              </a:tabLs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оказатели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деятел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ь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ност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	 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разовател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ь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но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й 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аниза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ц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ии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подле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ж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щ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й 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самообследованию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 (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spc="-5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 России от 10.12.2013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spc="1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1324);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2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  <a:tab pos="1929130" algn="l"/>
                <a:tab pos="3934460" algn="l"/>
                <a:tab pos="4719955" algn="l"/>
                <a:tab pos="5743575" algn="l"/>
                <a:tab pos="6563359" algn="l"/>
                <a:tab pos="7562215" algn="l"/>
                <a:tab pos="937641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Показателями, характеризующими	общие	критерии	оценки	качества</a:t>
            </a:r>
          </a:p>
          <a:p>
            <a:pPr marL="355600" indent="-342900">
              <a:spcBef>
                <a:spcPts val="625"/>
              </a:spcBef>
              <a:buClr>
                <a:srgbClr val="A53010"/>
              </a:buClr>
              <a:buNone/>
              <a:tabLst>
                <a:tab pos="354965" algn="l"/>
                <a:tab pos="355600" algn="l"/>
                <a:tab pos="1929130" algn="l"/>
                <a:tab pos="3934460" algn="l"/>
                <a:tab pos="4719955" algn="l"/>
                <a:tab pos="5743575" algn="l"/>
                <a:tab pos="6563359" algn="l"/>
                <a:tab pos="7562215" algn="l"/>
                <a:tab pos="937641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      образовательной  деятельности, организаций осуществляющих образовательную деятельность </a:t>
            </a:r>
          </a:p>
          <a:p>
            <a:pPr algn="just">
              <a:buNone/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       (приказ 05.12.2014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№1547)</a:t>
            </a: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Документ, устанавливающий  региональную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систему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оценки качества</a:t>
            </a:r>
            <a:r>
              <a:rPr lang="ru-RU" sz="16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образования;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Устав ОУ;</a:t>
            </a: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оло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ж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ение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	о	ф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ормах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	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периоди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ности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	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порядк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	текущ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го	 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контрол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я     и  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проме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жуточ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но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й	</a:t>
            </a: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None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      аттеста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ц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ии  обучающихся;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ru-RU" sz="1600" spc="-5" dirty="0">
                <a:latin typeface="Arial" pitchFamily="34" charset="0"/>
                <a:cs typeface="Arial" pitchFamily="34" charset="0"/>
              </a:rPr>
              <a:t>Положение об индивидуальном учете освоения обучающимися образовательных программ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spc="-5" dirty="0">
                <a:latin typeface="Arial" pitchFamily="34" charset="0"/>
                <a:cs typeface="Arial" pitchFamily="34" charset="0"/>
              </a:rPr>
              <a:t>поощрений  обучающихся.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55600" indent="-342900">
              <a:spcBef>
                <a:spcPts val="615"/>
              </a:spcBef>
              <a:buClr>
                <a:srgbClr val="A53010"/>
              </a:buClr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600" spc="-5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11422461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1119513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10595763" cy="636534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r>
              <a:rPr lang="ru-RU" sz="3200" dirty="0">
                <a:solidFill>
                  <a:srgbClr val="C00000"/>
                </a:solidFill>
              </a:rPr>
              <a:t>Задачи ВСОКО: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8BBD06A-759F-43F0-9FDD-30D8801384D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1"/>
          </p:nvPr>
        </p:nvSpPr>
        <p:spPr>
          <a:xfrm>
            <a:off x="408108" y="1143000"/>
            <a:ext cx="11375783" cy="541020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ru-RU" sz="2200" dirty="0">
                <a:solidFill>
                  <a:schemeClr val="tx1"/>
                </a:solidFill>
              </a:rPr>
              <a:t>Выявление соответствия качества образования заданным требованиям ФГОС на каждом уровне образования.</a:t>
            </a:r>
            <a:endParaRPr lang="ru-RU" sz="2200" b="1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ru-RU" sz="2200" dirty="0">
                <a:solidFill>
                  <a:schemeClr val="tx1"/>
                </a:solidFill>
              </a:rPr>
              <a:t> Создание единой системы диагностики и контроля состояния образования, обеспечивающей определение факторов и своевременное выявление изменений, влияющих на качество образования.</a:t>
            </a:r>
            <a:endParaRPr lang="ru-RU" sz="2200" b="1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ru-RU" sz="2200" dirty="0">
                <a:solidFill>
                  <a:schemeClr val="tx1"/>
                </a:solidFill>
              </a:rPr>
              <a:t>Обеспечение сбора, обработки и хранения информации в рамках внутришкольной системы оценки качества образования.</a:t>
            </a:r>
            <a:endParaRPr lang="ru-RU" sz="2200" b="1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ru-RU" sz="2200" dirty="0">
                <a:solidFill>
                  <a:schemeClr val="tx1"/>
                </a:solidFill>
              </a:rPr>
              <a:t>Повышение объективности контроля и оценки образовательных достижений обучающихся.</a:t>
            </a:r>
            <a:endParaRPr lang="ru-RU" sz="2200" b="1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ru-RU" sz="2200" dirty="0">
                <a:solidFill>
                  <a:schemeClr val="tx1"/>
                </a:solidFill>
              </a:rPr>
              <a:t>Технологическая поддержка системы оценки качества образования.</a:t>
            </a:r>
            <a:endParaRPr lang="ru-RU" sz="2200" b="1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ru-RU" sz="2200" dirty="0">
                <a:solidFill>
                  <a:schemeClr val="tx1"/>
                </a:solidFill>
              </a:rPr>
              <a:t>Обеспечение краткосрочного прогнозирования развития образовательного процесса в школе.</a:t>
            </a:r>
            <a:endParaRPr lang="ru-RU" sz="2200" b="1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2778</Words>
  <Application>Microsoft Office PowerPoint</Application>
  <PresentationFormat>Широкоэкранный</PresentationFormat>
  <Paragraphs>361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Arial</vt:lpstr>
      <vt:lpstr>Century Schoolbook</vt:lpstr>
      <vt:lpstr>Tahoma</vt:lpstr>
      <vt:lpstr>Times New Roman</vt:lpstr>
      <vt:lpstr>Trebuchet MS</vt:lpstr>
      <vt:lpstr>Webdings</vt:lpstr>
      <vt:lpstr>Wingdings</vt:lpstr>
      <vt:lpstr>Wingdings 2</vt:lpstr>
      <vt:lpstr>Эркер</vt:lpstr>
      <vt:lpstr>Презентация PowerPoint</vt:lpstr>
      <vt:lpstr>Вопросы</vt:lpstr>
      <vt:lpstr>Презентация PowerPoint</vt:lpstr>
      <vt:lpstr>Презентация PowerPoint</vt:lpstr>
      <vt:lpstr>Презентация PowerPoint</vt:lpstr>
      <vt:lpstr>Положение о ВСОКО разрабатывается на основании  нормативно-правовых документов</vt:lpstr>
      <vt:lpstr>Презентация PowerPoint</vt:lpstr>
      <vt:lpstr>Презентация PowerPoint</vt:lpstr>
      <vt:lpstr>  Задачи ВСОКО: </vt:lpstr>
      <vt:lpstr>Чем ВСОКО отличается от ВШК</vt:lpstr>
      <vt:lpstr>Процедуры ВСОКО</vt:lpstr>
      <vt:lpstr>Процедуры ВСОКО</vt:lpstr>
      <vt:lpstr>Эффективность    ВСОКО   зависит</vt:lpstr>
      <vt:lpstr>В структуру внутришкольной системы оценки качества образования входит оценка:</vt:lpstr>
      <vt:lpstr>Презентация PowerPoint</vt:lpstr>
      <vt:lpstr>Презентация PowerPoint</vt:lpstr>
      <vt:lpstr>Презентация PowerPoint</vt:lpstr>
      <vt:lpstr>Управление качеством – основа ВСОКО</vt:lpstr>
      <vt:lpstr>Качество программ</vt:lpstr>
      <vt:lpstr>Качество условий</vt:lpstr>
      <vt:lpstr>Качество результатов</vt:lpstr>
      <vt:lpstr>Об индивидуальном учете достижений учащихся </vt:lpstr>
      <vt:lpstr>Локальные акты и документы</vt:lpstr>
      <vt:lpstr>Презентация PowerPoint</vt:lpstr>
      <vt:lpstr>Презентация PowerPoint</vt:lpstr>
      <vt:lpstr>Новые тенденции во ВСОКО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в группах</vt:lpstr>
      <vt:lpstr>Проблема «Необъективность  выставления отметки»</vt:lpstr>
      <vt:lpstr>Рекомендации учителям школы</vt:lpstr>
      <vt:lpstr>Рекомендации МО учителей русского языка и литературы</vt:lpstr>
      <vt:lpstr>Рекомендации администрации школы</vt:lpstr>
      <vt:lpstr>Проблема «Низкие результаты  сформированности познавательных  умений»</vt:lpstr>
      <vt:lpstr>Рекомендации учителям школы</vt:lpstr>
      <vt:lpstr>Рекомендации МО учителей  начальных классов школы</vt:lpstr>
      <vt:lpstr>Рекомендации администрации школы</vt:lpstr>
      <vt:lpstr>Источники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</cp:revision>
  <dcterms:created xsi:type="dcterms:W3CDTF">2020-11-26T10:26:54Z</dcterms:created>
  <dcterms:modified xsi:type="dcterms:W3CDTF">2021-07-08T05:53:45Z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2020-01-27T00:00:00Z</vt:filetime>
  </property>
  <property fmtid="{D5CDD505-2E9C-101B-9397-08002B2CF9AE}" pid="3" name="LastSaved">
    <vt:filetime>2020-11-26T00:00:00Z</vt:filetime>
  </property>
</Properties>
</file>