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9" r:id="rId4"/>
    <p:sldId id="261" r:id="rId5"/>
    <p:sldId id="262" r:id="rId6"/>
    <p:sldId id="263" r:id="rId7"/>
    <p:sldId id="264" r:id="rId8"/>
    <p:sldId id="268" r:id="rId9"/>
    <p:sldId id="265" r:id="rId10"/>
    <p:sldId id="266" r:id="rId11"/>
    <p:sldId id="267" r:id="rId12"/>
    <p:sldId id="275" r:id="rId13"/>
    <p:sldId id="269" r:id="rId14"/>
    <p:sldId id="271" r:id="rId15"/>
    <p:sldId id="273" r:id="rId16"/>
    <p:sldId id="277" r:id="rId17"/>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276"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Lbls>
            <c:showLegendKey val="0"/>
            <c:showVal val="1"/>
            <c:showCatName val="0"/>
            <c:showSerName val="0"/>
            <c:showPercent val="0"/>
            <c:showBubbleSize val="0"/>
            <c:showLeaderLines val="1"/>
          </c:dLbls>
          <c:cat>
            <c:strRef>
              <c:f>Лист1!$A$2:$A$5</c:f>
              <c:strCache>
                <c:ptCount val="4"/>
                <c:pt idx="0">
                  <c:v>социально-экономический профиль</c:v>
                </c:pt>
                <c:pt idx="1">
                  <c:v>естественно-научный профиль</c:v>
                </c:pt>
                <c:pt idx="2">
                  <c:v>гуманитарный профиль</c:v>
                </c:pt>
                <c:pt idx="3">
                  <c:v>технологический профиль </c:v>
                </c:pt>
              </c:strCache>
            </c:strRef>
          </c:cat>
          <c:val>
            <c:numRef>
              <c:f>Лист1!$B$2:$B$5</c:f>
              <c:numCache>
                <c:formatCode>General</c:formatCode>
                <c:ptCount val="4"/>
                <c:pt idx="0">
                  <c:v>4</c:v>
                </c:pt>
                <c:pt idx="1">
                  <c:v>6</c:v>
                </c:pt>
                <c:pt idx="2">
                  <c:v>5</c:v>
                </c:pt>
                <c:pt idx="3">
                  <c:v>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b="1"/>
          </a:pPr>
          <a:endParaRPr lang="ru-R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Столбец1</c:v>
                </c:pt>
              </c:strCache>
            </c:strRef>
          </c:tx>
          <c:dLbls>
            <c:showLegendKey val="0"/>
            <c:showVal val="1"/>
            <c:showCatName val="0"/>
            <c:showSerName val="0"/>
            <c:showPercent val="0"/>
            <c:showBubbleSize val="0"/>
            <c:showLeaderLines val="1"/>
          </c:dLbls>
          <c:cat>
            <c:strRef>
              <c:f>Лист1!$A$2:$A$4</c:f>
              <c:strCache>
                <c:ptCount val="3"/>
                <c:pt idx="0">
                  <c:v>психолого-педагогический класс</c:v>
                </c:pt>
                <c:pt idx="1">
                  <c:v>инженерный класс</c:v>
                </c:pt>
                <c:pt idx="2">
                  <c:v>агрокласс</c:v>
                </c:pt>
              </c:strCache>
            </c:strRef>
          </c:cat>
          <c:val>
            <c:numRef>
              <c:f>Лист1!$B$2:$B$4</c:f>
              <c:numCache>
                <c:formatCode>General</c:formatCode>
                <c:ptCount val="3"/>
                <c:pt idx="0">
                  <c:v>6</c:v>
                </c:pt>
                <c:pt idx="1">
                  <c:v>2</c:v>
                </c:pt>
                <c:pt idx="2">
                  <c:v>1</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b="1"/>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'[Диаграмма в C  Users ADMIN Desktop ПУБЛИЧНЫЙ ДОКЛАД МКУ  за  2024-2025.doc]Лист1'!$B$1</c:f>
              <c:strCache>
                <c:ptCount val="1"/>
                <c:pt idx="0">
                  <c:v>2021</c:v>
                </c:pt>
              </c:strCache>
            </c:strRef>
          </c:tx>
          <c:spPr>
            <a:solidFill>
              <a:srgbClr val="F79646"/>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dLbls>
          <c:cat>
            <c:strRef>
              <c:f>'[Диаграмма в C  Users ADMIN Desktop ПУБЛИЧНЫЙ ДОКЛАД МКУ  за  2024-2025.doc]Лист1'!$A$2:$A$4</c:f>
              <c:strCache>
                <c:ptCount val="3"/>
                <c:pt idx="0">
                  <c:v>Центры "Точка роста"</c:v>
                </c:pt>
                <c:pt idx="1">
                  <c:v>Успех каждого ребенка</c:v>
                </c:pt>
                <c:pt idx="2">
                  <c:v>Цифровая образовательная среда (получение оборудования)</c:v>
                </c:pt>
              </c:strCache>
            </c:strRef>
          </c:cat>
          <c:val>
            <c:numRef>
              <c:f>'[Диаграмма в C  Users ADMIN Desktop ПУБЛИЧНЫЙ ДОКЛАД МКУ  за  2024-2025.doc]Лист1'!$B$2:$B$4</c:f>
              <c:numCache>
                <c:formatCode>General</c:formatCode>
                <c:ptCount val="3"/>
                <c:pt idx="0">
                  <c:v>1</c:v>
                </c:pt>
                <c:pt idx="1">
                  <c:v>14</c:v>
                </c:pt>
                <c:pt idx="2">
                  <c:v>5</c:v>
                </c:pt>
              </c:numCache>
            </c:numRef>
          </c:val>
        </c:ser>
        <c:ser>
          <c:idx val="1"/>
          <c:order val="1"/>
          <c:tx>
            <c:strRef>
              <c:f>'[Диаграмма в C  Users ADMIN Desktop ПУБЛИЧНЫЙ ДОКЛАД МКУ  за  2024-2025.doc]Лист1'!$C$1</c:f>
              <c:strCache>
                <c:ptCount val="1"/>
                <c:pt idx="0">
                  <c:v>2023</c:v>
                </c:pt>
              </c:strCache>
            </c:strRef>
          </c:tx>
          <c:spPr>
            <a:solidFill>
              <a:srgbClr val="4BACC6"/>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dLbls>
          <c:cat>
            <c:strRef>
              <c:f>'[Диаграмма в C  Users ADMIN Desktop ПУБЛИЧНЫЙ ДОКЛАД МКУ  за  2024-2025.doc]Лист1'!$A$2:$A$4</c:f>
              <c:strCache>
                <c:ptCount val="3"/>
                <c:pt idx="0">
                  <c:v>Центры "Точка роста"</c:v>
                </c:pt>
                <c:pt idx="1">
                  <c:v>Успех каждого ребенка</c:v>
                </c:pt>
                <c:pt idx="2">
                  <c:v>Цифровая образовательная среда (получение оборудования)</c:v>
                </c:pt>
              </c:strCache>
            </c:strRef>
          </c:cat>
          <c:val>
            <c:numRef>
              <c:f>'[Диаграмма в C  Users ADMIN Desktop ПУБЛИЧНЫЙ ДОКЛАД МКУ  за  2024-2025.doc]Лист1'!$C$2:$C$4</c:f>
              <c:numCache>
                <c:formatCode>General</c:formatCode>
                <c:ptCount val="3"/>
                <c:pt idx="0">
                  <c:v>9</c:v>
                </c:pt>
                <c:pt idx="1">
                  <c:v>14</c:v>
                </c:pt>
                <c:pt idx="2">
                  <c:v>9</c:v>
                </c:pt>
              </c:numCache>
            </c:numRef>
          </c:val>
        </c:ser>
        <c:ser>
          <c:idx val="2"/>
          <c:order val="2"/>
          <c:tx>
            <c:strRef>
              <c:f>'[Диаграмма в C  Users ADMIN Desktop ПУБЛИЧНЫЙ ДОКЛАД МКУ  за  2024-2025.doc]Лист1'!$D$1</c:f>
              <c:strCache>
                <c:ptCount val="1"/>
                <c:pt idx="0">
                  <c:v>2024</c:v>
                </c:pt>
              </c:strCache>
            </c:strRef>
          </c:tx>
          <c:spPr>
            <a:solidFill>
              <a:srgbClr val="8064A2"/>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dLbls>
          <c:cat>
            <c:strRef>
              <c:f>'[Диаграмма в C  Users ADMIN Desktop ПУБЛИЧНЫЙ ДОКЛАД МКУ  за  2024-2025.doc]Лист1'!$A$2:$A$4</c:f>
              <c:strCache>
                <c:ptCount val="3"/>
                <c:pt idx="0">
                  <c:v>Центры "Точка роста"</c:v>
                </c:pt>
                <c:pt idx="1">
                  <c:v>Успех каждого ребенка</c:v>
                </c:pt>
                <c:pt idx="2">
                  <c:v>Цифровая образовательная среда (получение оборудования)</c:v>
                </c:pt>
              </c:strCache>
            </c:strRef>
          </c:cat>
          <c:val>
            <c:numRef>
              <c:f>'[Диаграмма в C  Users ADMIN Desktop ПУБЛИЧНЫЙ ДОКЛАД МКУ  за  2024-2025.doc]Лист1'!$D$2:$D$4</c:f>
              <c:numCache>
                <c:formatCode>General</c:formatCode>
                <c:ptCount val="3"/>
                <c:pt idx="0">
                  <c:v>11</c:v>
                </c:pt>
                <c:pt idx="1">
                  <c:v>14</c:v>
                </c:pt>
                <c:pt idx="2">
                  <c:v>11</c:v>
                </c:pt>
              </c:numCache>
            </c:numRef>
          </c:val>
        </c:ser>
        <c:dLbls>
          <c:showLegendKey val="0"/>
          <c:showVal val="0"/>
          <c:showCatName val="0"/>
          <c:showSerName val="0"/>
          <c:showPercent val="0"/>
          <c:showBubbleSize val="0"/>
        </c:dLbls>
        <c:gapWidth val="219"/>
        <c:overlap val="-27"/>
        <c:axId val="7547136"/>
        <c:axId val="7573504"/>
      </c:barChart>
      <c:catAx>
        <c:axId val="754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573504"/>
        <c:crosses val="autoZero"/>
        <c:auto val="1"/>
        <c:lblAlgn val="ctr"/>
        <c:lblOffset val="100"/>
        <c:noMultiLvlLbl val="0"/>
      </c:catAx>
      <c:valAx>
        <c:axId val="757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7547136"/>
        <c:crosses val="autoZero"/>
        <c:crossBetween val="between"/>
      </c:valAx>
      <c:spPr>
        <a:noFill/>
        <a:ln w="25400">
          <a:noFill/>
        </a:ln>
      </c:spPr>
    </c:plotArea>
    <c:legend>
      <c:legendPos val="b"/>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Лист1!$B$1</c:f>
              <c:strCache>
                <c:ptCount val="1"/>
                <c:pt idx="0">
                  <c:v>качество</c:v>
                </c:pt>
              </c:strCache>
            </c:strRef>
          </c:tx>
          <c:invertIfNegative val="0"/>
          <c:dLbls>
            <c:showLegendKey val="0"/>
            <c:showVal val="1"/>
            <c:showCatName val="0"/>
            <c:showSerName val="0"/>
            <c:showPercent val="0"/>
            <c:showBubbleSize val="0"/>
            <c:showLeaderLines val="0"/>
          </c:dLbls>
          <c:cat>
            <c:strRef>
              <c:f>Лист1!$A$2:$A$4</c:f>
              <c:strCache>
                <c:ptCount val="3"/>
                <c:pt idx="0">
                  <c:v>2022/2023 уч. год</c:v>
                </c:pt>
                <c:pt idx="1">
                  <c:v>2023/2024 уч. год</c:v>
                </c:pt>
                <c:pt idx="2">
                  <c:v>2024/2025 уч. год</c:v>
                </c:pt>
              </c:strCache>
            </c:strRef>
          </c:cat>
          <c:val>
            <c:numRef>
              <c:f>Лист1!$B$2:$B$4</c:f>
              <c:numCache>
                <c:formatCode>General</c:formatCode>
                <c:ptCount val="3"/>
                <c:pt idx="0">
                  <c:v>39</c:v>
                </c:pt>
                <c:pt idx="1">
                  <c:v>39.799999999999997</c:v>
                </c:pt>
                <c:pt idx="2">
                  <c:v>41.4</c:v>
                </c:pt>
              </c:numCache>
            </c:numRef>
          </c:val>
        </c:ser>
        <c:ser>
          <c:idx val="1"/>
          <c:order val="1"/>
          <c:tx>
            <c:strRef>
              <c:f>Лист1!$C$1</c:f>
              <c:strCache>
                <c:ptCount val="1"/>
                <c:pt idx="0">
                  <c:v>успеваемость</c:v>
                </c:pt>
              </c:strCache>
            </c:strRef>
          </c:tx>
          <c:invertIfNegative val="0"/>
          <c:dLbls>
            <c:showLegendKey val="0"/>
            <c:showVal val="1"/>
            <c:showCatName val="0"/>
            <c:showSerName val="0"/>
            <c:showPercent val="0"/>
            <c:showBubbleSize val="0"/>
            <c:showLeaderLines val="0"/>
          </c:dLbls>
          <c:cat>
            <c:strRef>
              <c:f>Лист1!$A$2:$A$4</c:f>
              <c:strCache>
                <c:ptCount val="3"/>
                <c:pt idx="0">
                  <c:v>2022/2023 уч. год</c:v>
                </c:pt>
                <c:pt idx="1">
                  <c:v>2023/2024 уч. год</c:v>
                </c:pt>
                <c:pt idx="2">
                  <c:v>2024/2025 уч. год</c:v>
                </c:pt>
              </c:strCache>
            </c:strRef>
          </c:cat>
          <c:val>
            <c:numRef>
              <c:f>Лист1!$C$2:$C$4</c:f>
              <c:numCache>
                <c:formatCode>General</c:formatCode>
                <c:ptCount val="3"/>
                <c:pt idx="0">
                  <c:v>99.8</c:v>
                </c:pt>
                <c:pt idx="1">
                  <c:v>99.7</c:v>
                </c:pt>
                <c:pt idx="2">
                  <c:v>99.8</c:v>
                </c:pt>
              </c:numCache>
            </c:numRef>
          </c:val>
        </c:ser>
        <c:dLbls>
          <c:showLegendKey val="0"/>
          <c:showVal val="0"/>
          <c:showCatName val="0"/>
          <c:showSerName val="0"/>
          <c:showPercent val="0"/>
          <c:showBubbleSize val="0"/>
        </c:dLbls>
        <c:gapWidth val="150"/>
        <c:axId val="34944128"/>
        <c:axId val="34945664"/>
      </c:barChart>
      <c:catAx>
        <c:axId val="34944128"/>
        <c:scaling>
          <c:orientation val="minMax"/>
        </c:scaling>
        <c:delete val="0"/>
        <c:axPos val="b"/>
        <c:numFmt formatCode="General" sourceLinked="1"/>
        <c:majorTickMark val="out"/>
        <c:minorTickMark val="none"/>
        <c:tickLblPos val="nextTo"/>
        <c:crossAx val="34945664"/>
        <c:crosses val="autoZero"/>
        <c:auto val="1"/>
        <c:lblAlgn val="ctr"/>
        <c:lblOffset val="100"/>
        <c:noMultiLvlLbl val="0"/>
      </c:catAx>
      <c:valAx>
        <c:axId val="34945664"/>
        <c:scaling>
          <c:orientation val="minMax"/>
        </c:scaling>
        <c:delete val="0"/>
        <c:axPos val="l"/>
        <c:majorGridlines/>
        <c:numFmt formatCode="General" sourceLinked="1"/>
        <c:majorTickMark val="out"/>
        <c:minorTickMark val="none"/>
        <c:tickLblPos val="nextTo"/>
        <c:crossAx val="349441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Математическая грамотность</c:v>
                </c:pt>
              </c:strCache>
            </c:strRef>
          </c:tx>
          <c:spPr>
            <a:solidFill>
              <a:schemeClr val="accent1"/>
            </a:solidFill>
            <a:ln>
              <a:noFill/>
            </a:ln>
            <a:effectLst/>
          </c:spPr>
          <c:invertIfNegative val="0"/>
          <c:cat>
            <c:strRef>
              <c:f>Лист1!$A$2:$A$5</c:f>
              <c:strCache>
                <c:ptCount val="4"/>
                <c:pt idx="0">
                  <c:v>2022-2023</c:v>
                </c:pt>
                <c:pt idx="1">
                  <c:v>2023-2024</c:v>
                </c:pt>
                <c:pt idx="2">
                  <c:v>2024-2025 (входная диагностика)</c:v>
                </c:pt>
                <c:pt idx="3">
                  <c:v>2024-2025 (итоговая диагностика)</c:v>
                </c:pt>
              </c:strCache>
            </c:strRef>
          </c:cat>
          <c:val>
            <c:numRef>
              <c:f>Лист1!$B$2:$B$5</c:f>
              <c:numCache>
                <c:formatCode>General</c:formatCode>
                <c:ptCount val="4"/>
                <c:pt idx="0">
                  <c:v>67.819999999999993</c:v>
                </c:pt>
                <c:pt idx="1">
                  <c:v>81.849999999999994</c:v>
                </c:pt>
                <c:pt idx="2">
                  <c:v>70.39</c:v>
                </c:pt>
                <c:pt idx="3">
                  <c:v>92.81</c:v>
                </c:pt>
              </c:numCache>
            </c:numRef>
          </c:val>
        </c:ser>
        <c:ser>
          <c:idx val="1"/>
          <c:order val="1"/>
          <c:tx>
            <c:strRef>
              <c:f>Лист1!$C$1</c:f>
              <c:strCache>
                <c:ptCount val="1"/>
                <c:pt idx="0">
                  <c:v>Читательская грамотность</c:v>
                </c:pt>
              </c:strCache>
            </c:strRef>
          </c:tx>
          <c:spPr>
            <a:solidFill>
              <a:schemeClr val="accent2"/>
            </a:solidFill>
            <a:ln>
              <a:noFill/>
            </a:ln>
            <a:effectLst/>
          </c:spPr>
          <c:invertIfNegative val="0"/>
          <c:cat>
            <c:strRef>
              <c:f>Лист1!$A$2:$A$5</c:f>
              <c:strCache>
                <c:ptCount val="4"/>
                <c:pt idx="0">
                  <c:v>2022-2023</c:v>
                </c:pt>
                <c:pt idx="1">
                  <c:v>2023-2024</c:v>
                </c:pt>
                <c:pt idx="2">
                  <c:v>2024-2025 (входная диагностика)</c:v>
                </c:pt>
                <c:pt idx="3">
                  <c:v>2024-2025 (итоговая диагностика)</c:v>
                </c:pt>
              </c:strCache>
            </c:strRef>
          </c:cat>
          <c:val>
            <c:numRef>
              <c:f>Лист1!$C$2:$C$5</c:f>
              <c:numCache>
                <c:formatCode>General</c:formatCode>
                <c:ptCount val="4"/>
                <c:pt idx="0">
                  <c:v>83.87</c:v>
                </c:pt>
                <c:pt idx="1">
                  <c:v>80.069999999999993</c:v>
                </c:pt>
                <c:pt idx="2">
                  <c:v>82.71</c:v>
                </c:pt>
                <c:pt idx="3">
                  <c:v>90.82</c:v>
                </c:pt>
              </c:numCache>
            </c:numRef>
          </c:val>
        </c:ser>
        <c:ser>
          <c:idx val="2"/>
          <c:order val="2"/>
          <c:tx>
            <c:strRef>
              <c:f>Лист1!$D$1</c:f>
              <c:strCache>
                <c:ptCount val="1"/>
                <c:pt idx="0">
                  <c:v>Естественно-научная грамотность</c:v>
                </c:pt>
              </c:strCache>
            </c:strRef>
          </c:tx>
          <c:spPr>
            <a:solidFill>
              <a:schemeClr val="accent3"/>
            </a:solidFill>
            <a:ln>
              <a:noFill/>
            </a:ln>
            <a:effectLst/>
          </c:spPr>
          <c:invertIfNegative val="0"/>
          <c:cat>
            <c:strRef>
              <c:f>Лист1!$A$2:$A$5</c:f>
              <c:strCache>
                <c:ptCount val="4"/>
                <c:pt idx="0">
                  <c:v>2022-2023</c:v>
                </c:pt>
                <c:pt idx="1">
                  <c:v>2023-2024</c:v>
                </c:pt>
                <c:pt idx="2">
                  <c:v>2024-2025 (входная диагностика)</c:v>
                </c:pt>
                <c:pt idx="3">
                  <c:v>2024-2025 (итоговая диагностика)</c:v>
                </c:pt>
              </c:strCache>
            </c:strRef>
          </c:cat>
          <c:val>
            <c:numRef>
              <c:f>Лист1!$D$2:$D$5</c:f>
              <c:numCache>
                <c:formatCode>General</c:formatCode>
                <c:ptCount val="4"/>
                <c:pt idx="0">
                  <c:v>75.040000000000006</c:v>
                </c:pt>
                <c:pt idx="1">
                  <c:v>62.73</c:v>
                </c:pt>
                <c:pt idx="2">
                  <c:v>85.21</c:v>
                </c:pt>
                <c:pt idx="3">
                  <c:v>94.61</c:v>
                </c:pt>
              </c:numCache>
            </c:numRef>
          </c:val>
        </c:ser>
        <c:dLbls>
          <c:showLegendKey val="0"/>
          <c:showVal val="0"/>
          <c:showCatName val="0"/>
          <c:showSerName val="0"/>
          <c:showPercent val="0"/>
          <c:showBubbleSize val="0"/>
        </c:dLbls>
        <c:gapWidth val="219"/>
        <c:overlap val="-27"/>
        <c:axId val="35004800"/>
        <c:axId val="35006336"/>
      </c:barChart>
      <c:catAx>
        <c:axId val="350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5006336"/>
        <c:crosses val="autoZero"/>
        <c:auto val="1"/>
        <c:lblAlgn val="ctr"/>
        <c:lblOffset val="100"/>
        <c:noMultiLvlLbl val="0"/>
      </c:catAx>
      <c:valAx>
        <c:axId val="3500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5004800"/>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Региональный уровень</c:v>
                </c:pt>
              </c:strCache>
            </c:strRef>
          </c:tx>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Лист1!$B$2</c:f>
              <c:numCache>
                <c:formatCode>General</c:formatCode>
                <c:ptCount val="1"/>
                <c:pt idx="0">
                  <c:v>339</c:v>
                </c:pt>
              </c:numCache>
            </c:numRef>
          </c:val>
        </c:ser>
        <c:ser>
          <c:idx val="1"/>
          <c:order val="1"/>
          <c:tx>
            <c:strRef>
              <c:f>Лист1!$C$1</c:f>
              <c:strCache>
                <c:ptCount val="1"/>
                <c:pt idx="0">
                  <c:v>Всероссийский уровень</c:v>
                </c:pt>
              </c:strCache>
            </c:strRef>
          </c:tx>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Лист1!$C$2</c:f>
              <c:numCache>
                <c:formatCode>General</c:formatCode>
                <c:ptCount val="1"/>
                <c:pt idx="0">
                  <c:v>282</c:v>
                </c:pt>
              </c:numCache>
            </c:numRef>
          </c:val>
        </c:ser>
        <c:ser>
          <c:idx val="2"/>
          <c:order val="2"/>
          <c:tx>
            <c:strRef>
              <c:f>Лист1!$D$1</c:f>
              <c:strCache>
                <c:ptCount val="1"/>
                <c:pt idx="0">
                  <c:v>Международный уровень</c:v>
                </c:pt>
              </c:strCache>
            </c:strRef>
          </c:tx>
          <c:invertIfNegative val="0"/>
          <c:dLbls>
            <c:showLegendKey val="0"/>
            <c:showVal val="1"/>
            <c:showCatName val="0"/>
            <c:showSerName val="0"/>
            <c:showPercent val="0"/>
            <c:showBubbleSize val="0"/>
            <c:showLeaderLines val="0"/>
          </c:dLbls>
          <c:cat>
            <c:numRef>
              <c:f>Лист1!$A$2</c:f>
              <c:numCache>
                <c:formatCode>General</c:formatCode>
                <c:ptCount val="1"/>
              </c:numCache>
            </c:numRef>
          </c:cat>
          <c:val>
            <c:numRef>
              <c:f>Лист1!$D$2</c:f>
              <c:numCache>
                <c:formatCode>General</c:formatCode>
                <c:ptCount val="1"/>
                <c:pt idx="0">
                  <c:v>198</c:v>
                </c:pt>
              </c:numCache>
            </c:numRef>
          </c:val>
        </c:ser>
        <c:dLbls>
          <c:showLegendKey val="0"/>
          <c:showVal val="0"/>
          <c:showCatName val="0"/>
          <c:showSerName val="0"/>
          <c:showPercent val="0"/>
          <c:showBubbleSize val="0"/>
        </c:dLbls>
        <c:gapWidth val="150"/>
        <c:axId val="34328960"/>
        <c:axId val="34330496"/>
      </c:barChart>
      <c:catAx>
        <c:axId val="34328960"/>
        <c:scaling>
          <c:orientation val="minMax"/>
        </c:scaling>
        <c:delete val="0"/>
        <c:axPos val="b"/>
        <c:numFmt formatCode="General" sourceLinked="1"/>
        <c:majorTickMark val="out"/>
        <c:minorTickMark val="none"/>
        <c:tickLblPos val="nextTo"/>
        <c:crossAx val="34330496"/>
        <c:crosses val="autoZero"/>
        <c:auto val="1"/>
        <c:lblAlgn val="ctr"/>
        <c:lblOffset val="100"/>
        <c:noMultiLvlLbl val="0"/>
      </c:catAx>
      <c:valAx>
        <c:axId val="34330496"/>
        <c:scaling>
          <c:orientation val="minMax"/>
        </c:scaling>
        <c:delete val="0"/>
        <c:axPos val="l"/>
        <c:majorGridlines/>
        <c:numFmt formatCode="General" sourceLinked="1"/>
        <c:majorTickMark val="out"/>
        <c:minorTickMark val="none"/>
        <c:tickLblPos val="nextTo"/>
        <c:crossAx val="3432896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B77707C4-C59F-407A-A6D2-8E87C3C9C1C1}" type="datetimeFigureOut">
              <a:rPr lang="ru-RU" smtClean="0"/>
              <a:t>06.08.2025</a:t>
            </a:fld>
            <a:endParaRPr lang="ru-RU" dirty="0"/>
          </a:p>
        </p:txBody>
      </p:sp>
      <p:sp>
        <p:nvSpPr>
          <p:cNvPr id="4" name="Образ слайда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3C6FFAC6-8376-4E2E-B992-30374F6B7FC4}" type="slidenum">
              <a:rPr lang="ru-RU" smtClean="0"/>
              <a:t>‹#›</a:t>
            </a:fld>
            <a:endParaRPr lang="ru-RU" dirty="0"/>
          </a:p>
        </p:txBody>
      </p:sp>
    </p:spTree>
    <p:extLst>
      <p:ext uri="{BB962C8B-B14F-4D97-AF65-F5344CB8AC3E}">
        <p14:creationId xmlns:p14="http://schemas.microsoft.com/office/powerpoint/2010/main" val="120230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6FFAC6-8376-4E2E-B992-30374F6B7FC4}" type="slidenum">
              <a:rPr lang="ru-RU" smtClean="0"/>
              <a:t>3</a:t>
            </a:fld>
            <a:endParaRPr lang="ru-RU" dirty="0"/>
          </a:p>
        </p:txBody>
      </p:sp>
    </p:spTree>
    <p:extLst>
      <p:ext uri="{BB962C8B-B14F-4D97-AF65-F5344CB8AC3E}">
        <p14:creationId xmlns:p14="http://schemas.microsoft.com/office/powerpoint/2010/main" val="115827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6FFAC6-8376-4E2E-B992-30374F6B7FC4}" type="slidenum">
              <a:rPr lang="ru-RU" smtClean="0"/>
              <a:t>10</a:t>
            </a:fld>
            <a:endParaRPr lang="ru-RU"/>
          </a:p>
        </p:txBody>
      </p:sp>
    </p:spTree>
    <p:extLst>
      <p:ext uri="{BB962C8B-B14F-4D97-AF65-F5344CB8AC3E}">
        <p14:creationId xmlns:p14="http://schemas.microsoft.com/office/powerpoint/2010/main" val="262996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6FFAC6-8376-4E2E-B992-30374F6B7FC4}" type="slidenum">
              <a:rPr lang="ru-RU" smtClean="0"/>
              <a:t>15</a:t>
            </a:fld>
            <a:endParaRPr lang="ru-RU" dirty="0"/>
          </a:p>
        </p:txBody>
      </p:sp>
    </p:spTree>
    <p:extLst>
      <p:ext uri="{BB962C8B-B14F-4D97-AF65-F5344CB8AC3E}">
        <p14:creationId xmlns:p14="http://schemas.microsoft.com/office/powerpoint/2010/main" val="339026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000" b="0" i="0">
                <a:solidFill>
                  <a:schemeClr val="bg1"/>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3025" y="-2"/>
            <a:ext cx="12178974" cy="6839711"/>
          </a:xfrm>
          <a:prstGeom prst="rect">
            <a:avLst/>
          </a:prstGeom>
        </p:spPr>
      </p:pic>
      <p:pic>
        <p:nvPicPr>
          <p:cNvPr id="17" name="bg object 17"/>
          <p:cNvPicPr/>
          <p:nvPr/>
        </p:nvPicPr>
        <p:blipFill>
          <a:blip r:embed="rId3" cstate="print"/>
          <a:stretch>
            <a:fillRect/>
          </a:stretch>
        </p:blipFill>
        <p:spPr>
          <a:xfrm>
            <a:off x="11213592" y="0"/>
            <a:ext cx="978407" cy="6857999"/>
          </a:xfrm>
          <a:prstGeom prst="rect">
            <a:avLst/>
          </a:prstGeom>
        </p:spPr>
      </p:pic>
      <p:pic>
        <p:nvPicPr>
          <p:cNvPr id="18" name="bg object 18"/>
          <p:cNvPicPr/>
          <p:nvPr/>
        </p:nvPicPr>
        <p:blipFill>
          <a:blip r:embed="rId4" cstate="print"/>
          <a:stretch>
            <a:fillRect/>
          </a:stretch>
        </p:blipFill>
        <p:spPr>
          <a:xfrm>
            <a:off x="0" y="150876"/>
            <a:ext cx="9560814" cy="1512570"/>
          </a:xfrm>
          <a:prstGeom prst="rect">
            <a:avLst/>
          </a:prstGeom>
        </p:spPr>
      </p:pic>
      <p:sp>
        <p:nvSpPr>
          <p:cNvPr id="2" name="Holder 2"/>
          <p:cNvSpPr>
            <a:spLocks noGrp="1"/>
          </p:cNvSpPr>
          <p:nvPr>
            <p:ph type="title"/>
          </p:nvPr>
        </p:nvSpPr>
        <p:spPr/>
        <p:txBody>
          <a:bodyPr lIns="0" tIns="0" rIns="0" bIns="0"/>
          <a:lstStyle>
            <a:lvl1pPr>
              <a:defRPr sz="20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8739" y="339978"/>
            <a:ext cx="12034520" cy="635635"/>
          </a:xfrm>
          <a:prstGeom prst="rect">
            <a:avLst/>
          </a:prstGeom>
        </p:spPr>
        <p:txBody>
          <a:bodyPr wrap="square" lIns="0" tIns="0" rIns="0" bIns="0">
            <a:spAutoFit/>
          </a:bodyPr>
          <a:lstStyle>
            <a:lvl1pPr>
              <a:defRPr sz="2000" b="0"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5824854" y="1806955"/>
            <a:ext cx="5918200" cy="3107054"/>
          </a:xfrm>
          <a:prstGeom prst="rect">
            <a:avLst/>
          </a:prstGeom>
        </p:spPr>
        <p:txBody>
          <a:bodyPr wrap="square" lIns="0" tIns="0" rIns="0" bIns="0">
            <a:spAutoFit/>
          </a:bodyPr>
          <a:lstStyle>
            <a:lvl1pPr>
              <a:defRPr sz="1800" b="1"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84.png"/><Relationship Id="rId7" Type="http://schemas.openxmlformats.org/officeDocument/2006/relationships/image" Target="../media/image9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99.jpeg"/></Relationships>
</file>

<file path=ppt/slides/_rels/slide1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jpeg"/><Relationship Id="rId3" Type="http://schemas.openxmlformats.org/officeDocument/2006/relationships/image" Target="../media/image100.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74.jpg"/><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jpeg"/><Relationship Id="rId10" Type="http://schemas.openxmlformats.org/officeDocument/2006/relationships/image" Target="../media/image106.png"/><Relationship Id="rId4" Type="http://schemas.openxmlformats.org/officeDocument/2006/relationships/image" Target="../media/image76.png"/><Relationship Id="rId9" Type="http://schemas.openxmlformats.org/officeDocument/2006/relationships/image" Target="../media/image105.png"/><Relationship Id="rId14" Type="http://schemas.openxmlformats.org/officeDocument/2006/relationships/image" Target="../media/image1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75.png"/><Relationship Id="rId7" Type="http://schemas.openxmlformats.org/officeDocument/2006/relationships/image" Target="../media/image112.jpe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6.png"/><Relationship Id="rId4" Type="http://schemas.openxmlformats.org/officeDocument/2006/relationships/image" Target="../media/image76.png"/><Relationship Id="rId9" Type="http://schemas.openxmlformats.org/officeDocument/2006/relationships/image" Target="../media/image114.jpeg"/></Relationships>
</file>

<file path=ppt/slides/_rels/slide13.xml.rels><?xml version="1.0" encoding="UTF-8" standalone="yes"?>
<Relationships xmlns="http://schemas.openxmlformats.org/package/2006/relationships"><Relationship Id="rId8" Type="http://schemas.openxmlformats.org/officeDocument/2006/relationships/hyperlink" Target="https://proektoria.online/" TargetMode="External"/><Relationship Id="rId13"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119.png"/><Relationship Id="rId12" Type="http://schemas.openxmlformats.org/officeDocument/2006/relationships/image" Target="../media/image122.jpe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1.jpeg"/><Relationship Id="rId5" Type="http://schemas.openxmlformats.org/officeDocument/2006/relationships/image" Target="../media/image117.png"/><Relationship Id="rId15" Type="http://schemas.openxmlformats.org/officeDocument/2006/relationships/image" Target="../media/image6.png"/><Relationship Id="rId10" Type="http://schemas.openxmlformats.org/officeDocument/2006/relationships/image" Target="../media/image29.jpeg"/><Relationship Id="rId4" Type="http://schemas.openxmlformats.org/officeDocument/2006/relationships/image" Target="../media/image116.png"/><Relationship Id="rId9" Type="http://schemas.openxmlformats.org/officeDocument/2006/relationships/image" Target="../media/image120.pn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image" Target="../media/image124.png"/><Relationship Id="rId7" Type="http://schemas.openxmlformats.org/officeDocument/2006/relationships/image" Target="../media/image127.png"/><Relationship Id="rId12" Type="http://schemas.openxmlformats.org/officeDocument/2006/relationships/image" Target="../media/image132.png"/><Relationship Id="rId2" Type="http://schemas.openxmlformats.org/officeDocument/2006/relationships/image" Target="../media/image123.png"/><Relationship Id="rId16" Type="http://schemas.openxmlformats.org/officeDocument/2006/relationships/image" Target="../media/image135.jpeg"/><Relationship Id="rId1" Type="http://schemas.openxmlformats.org/officeDocument/2006/relationships/slideLayout" Target="../slideLayouts/slideLayout2.xml"/><Relationship Id="rId6" Type="http://schemas.openxmlformats.org/officeDocument/2006/relationships/image" Target="../media/image126.png"/><Relationship Id="rId11" Type="http://schemas.openxmlformats.org/officeDocument/2006/relationships/image" Target="../media/image131.png"/><Relationship Id="rId5" Type="http://schemas.openxmlformats.org/officeDocument/2006/relationships/image" Target="../media/image125.png"/><Relationship Id="rId15" Type="http://schemas.openxmlformats.org/officeDocument/2006/relationships/image" Target="../media/image6.png"/><Relationship Id="rId10" Type="http://schemas.openxmlformats.org/officeDocument/2006/relationships/image" Target="../media/image130.png"/><Relationship Id="rId4" Type="http://schemas.openxmlformats.org/officeDocument/2006/relationships/image" Target="../media/image9.png"/><Relationship Id="rId9" Type="http://schemas.openxmlformats.org/officeDocument/2006/relationships/image" Target="../media/image129.png"/><Relationship Id="rId14" Type="http://schemas.openxmlformats.org/officeDocument/2006/relationships/image" Target="../media/image134.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4.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2.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hyperlink" Target="http://&#1087;&#1088;&#1080;&#1084;&#1086;&#1073;&#1088;.&#1088;&#1092;/"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6.png"/><Relationship Id="rId2" Type="http://schemas.openxmlformats.org/officeDocument/2006/relationships/image" Target="../media/image21.jpg"/><Relationship Id="rId16"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chart" Target="../charts/chart2.xml"/><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png"/><Relationship Id="rId3" Type="http://schemas.openxmlformats.org/officeDocument/2006/relationships/image" Target="../media/image34.png"/><Relationship Id="rId7" Type="http://schemas.openxmlformats.org/officeDocument/2006/relationships/chart" Target="../charts/chart4.xml"/><Relationship Id="rId12"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7.png"/><Relationship Id="rId11" Type="http://schemas.openxmlformats.org/officeDocument/2006/relationships/chart" Target="../charts/chart5.xml"/><Relationship Id="rId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image" Target="../media/image35.png"/><Relationship Id="rId9"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6.png"/><Relationship Id="rId4" Type="http://schemas.openxmlformats.org/officeDocument/2006/relationships/image" Target="../media/image39.png"/><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18" Type="http://schemas.openxmlformats.org/officeDocument/2006/relationships/image" Target="../media/image61.png"/><Relationship Id="rId26" Type="http://schemas.openxmlformats.org/officeDocument/2006/relationships/image" Target="../media/image69.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png"/><Relationship Id="rId2" Type="http://schemas.openxmlformats.org/officeDocument/2006/relationships/image" Target="../media/image45.jpg"/><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png"/><Relationship Id="rId5" Type="http://schemas.openxmlformats.org/officeDocument/2006/relationships/image" Target="../media/image48.png"/><Relationship Id="rId15" Type="http://schemas.openxmlformats.org/officeDocument/2006/relationships/image" Target="../media/image58.jpg"/><Relationship Id="rId23" Type="http://schemas.openxmlformats.org/officeDocument/2006/relationships/image" Target="../media/image66.png"/><Relationship Id="rId28" Type="http://schemas.openxmlformats.org/officeDocument/2006/relationships/image" Target="../media/image71.jpeg"/><Relationship Id="rId10" Type="http://schemas.openxmlformats.org/officeDocument/2006/relationships/image" Target="../media/image53.jpg"/><Relationship Id="rId19" Type="http://schemas.openxmlformats.org/officeDocument/2006/relationships/image" Target="../media/image62.png"/><Relationship Id="rId31" Type="http://schemas.openxmlformats.org/officeDocument/2006/relationships/image" Target="../media/image6.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 Id="rId27" Type="http://schemas.openxmlformats.org/officeDocument/2006/relationships/image" Target="../media/image70.png"/><Relationship Id="rId30" Type="http://schemas.openxmlformats.org/officeDocument/2006/relationships/image" Target="../media/image73.jpeg"/></Relationships>
</file>

<file path=ppt/slides/_rels/slide8.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6.png"/><Relationship Id="rId3" Type="http://schemas.openxmlformats.org/officeDocument/2006/relationships/image" Target="../media/image75.png"/><Relationship Id="rId7" Type="http://schemas.openxmlformats.org/officeDocument/2006/relationships/chart" Target="../charts/chart7.xml"/><Relationship Id="rId12" Type="http://schemas.openxmlformats.org/officeDocument/2006/relationships/image" Target="../media/image83.jpe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jpeg"/><Relationship Id="rId5" Type="http://schemas.openxmlformats.org/officeDocument/2006/relationships/image" Target="../media/image77.png"/><Relationship Id="rId10" Type="http://schemas.openxmlformats.org/officeDocument/2006/relationships/image" Target="../media/image81.jpeg"/><Relationship Id="rId4" Type="http://schemas.openxmlformats.org/officeDocument/2006/relationships/image" Target="../media/image76.png"/><Relationship Id="rId9" Type="http://schemas.openxmlformats.org/officeDocument/2006/relationships/image" Target="../media/image80.jpeg"/></Relationships>
</file>

<file path=ppt/slides/_rels/slide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jpeg"/><Relationship Id="rId3" Type="http://schemas.openxmlformats.org/officeDocument/2006/relationships/image" Target="../media/image2.png"/><Relationship Id="rId7" Type="http://schemas.openxmlformats.org/officeDocument/2006/relationships/image" Target="../media/image37.png"/><Relationship Id="rId12" Type="http://schemas.openxmlformats.org/officeDocument/2006/relationships/image" Target="../media/image92.jpe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1.jpeg"/><Relationship Id="rId5" Type="http://schemas.openxmlformats.org/officeDocument/2006/relationships/image" Target="../media/image86.png"/><Relationship Id="rId15" Type="http://schemas.openxmlformats.org/officeDocument/2006/relationships/image" Target="../media/image6.png"/><Relationship Id="rId10" Type="http://schemas.openxmlformats.org/officeDocument/2006/relationships/image" Target="../media/image90.jpeg"/><Relationship Id="rId4" Type="http://schemas.openxmlformats.org/officeDocument/2006/relationships/image" Target="../media/image85.png"/><Relationship Id="rId9" Type="http://schemas.openxmlformats.org/officeDocument/2006/relationships/image" Target="../media/image89.png"/><Relationship Id="rId14" Type="http://schemas.openxmlformats.org/officeDocument/2006/relationships/image" Target="../media/image9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52400" y="1828800"/>
            <a:ext cx="11963400" cy="1082348"/>
          </a:xfrm>
          <a:prstGeom prst="rect">
            <a:avLst/>
          </a:prstGeom>
          <a:solidFill>
            <a:srgbClr val="C1272C"/>
          </a:solidFill>
        </p:spPr>
        <p:txBody>
          <a:bodyPr vert="horz" wrap="square" lIns="0" tIns="0" rIns="0" bIns="0" rtlCol="0">
            <a:spAutoFit/>
          </a:bodyPr>
          <a:lstStyle/>
          <a:p>
            <a:pPr algn="r">
              <a:lnSpc>
                <a:spcPts val="4645"/>
              </a:lnSpc>
            </a:pPr>
            <a:r>
              <a:rPr lang="ru-RU" sz="3200" spc="-45" dirty="0" smtClean="0">
                <a:solidFill>
                  <a:srgbClr val="FFFFFF"/>
                </a:solidFill>
                <a:latin typeface="+mj-lt"/>
                <a:cs typeface="Calibri"/>
              </a:rPr>
              <a:t>ПАРТИЗАНСКИЙ МУНИЦИПАЛЬНЫЙ ОКРУГ</a:t>
            </a:r>
            <a:r>
              <a:rPr sz="3200" dirty="0" smtClean="0">
                <a:solidFill>
                  <a:srgbClr val="FFFFFF"/>
                </a:solidFill>
                <a:latin typeface="+mj-lt"/>
                <a:cs typeface="Calibri"/>
              </a:rPr>
              <a:t>:</a:t>
            </a:r>
            <a:r>
              <a:rPr sz="3200" spc="-150" dirty="0" smtClean="0">
                <a:solidFill>
                  <a:srgbClr val="FFFFFF"/>
                </a:solidFill>
                <a:latin typeface="+mj-lt"/>
                <a:cs typeface="Calibri"/>
              </a:rPr>
              <a:t> </a:t>
            </a:r>
            <a:r>
              <a:rPr sz="3200" spc="-10" dirty="0">
                <a:solidFill>
                  <a:srgbClr val="FFFFFF"/>
                </a:solidFill>
                <a:latin typeface="+mj-lt"/>
                <a:cs typeface="Calibri"/>
              </a:rPr>
              <a:t>ТЕРРИТОРИЯ</a:t>
            </a:r>
            <a:endParaRPr sz="3200" dirty="0">
              <a:latin typeface="+mj-lt"/>
              <a:cs typeface="Calibri"/>
            </a:endParaRPr>
          </a:p>
          <a:p>
            <a:pPr algn="r">
              <a:lnSpc>
                <a:spcPct val="100000"/>
              </a:lnSpc>
              <a:spcBef>
                <a:spcPts val="35"/>
              </a:spcBef>
            </a:pPr>
            <a:r>
              <a:rPr lang="ru-RU" sz="3200" dirty="0" smtClean="0">
                <a:solidFill>
                  <a:srgbClr val="FFFFFF"/>
                </a:solidFill>
                <a:latin typeface="+mj-lt"/>
                <a:cs typeface="Calibri"/>
              </a:rPr>
              <a:t>РАЗВИТИЯ</a:t>
            </a:r>
            <a:r>
              <a:rPr lang="ru-RU" sz="3200" spc="-35" dirty="0" smtClean="0">
                <a:solidFill>
                  <a:srgbClr val="FFFFFF"/>
                </a:solidFill>
                <a:latin typeface="+mj-lt"/>
                <a:cs typeface="Calibri"/>
              </a:rPr>
              <a:t> </a:t>
            </a:r>
            <a:r>
              <a:rPr sz="3200" dirty="0" smtClean="0">
                <a:solidFill>
                  <a:srgbClr val="FFFFFF"/>
                </a:solidFill>
                <a:latin typeface="+mj-lt"/>
                <a:cs typeface="Calibri"/>
              </a:rPr>
              <a:t>И</a:t>
            </a:r>
            <a:r>
              <a:rPr sz="3200" spc="-35" dirty="0" smtClean="0">
                <a:solidFill>
                  <a:srgbClr val="FFFFFF"/>
                </a:solidFill>
                <a:latin typeface="+mj-lt"/>
                <a:cs typeface="Calibri"/>
              </a:rPr>
              <a:t> </a:t>
            </a:r>
            <a:r>
              <a:rPr sz="3200" spc="-10" dirty="0">
                <a:solidFill>
                  <a:srgbClr val="FFFFFF"/>
                </a:solidFill>
                <a:latin typeface="+mj-lt"/>
                <a:cs typeface="Calibri"/>
              </a:rPr>
              <a:t>ВОЗМОЖНОСТЕЙ</a:t>
            </a:r>
            <a:endParaRPr sz="3200" dirty="0">
              <a:latin typeface="+mj-lt"/>
              <a:cs typeface="Calibri"/>
            </a:endParaRPr>
          </a:p>
        </p:txBody>
      </p:sp>
      <p:sp>
        <p:nvSpPr>
          <p:cNvPr id="6" name="object 6"/>
          <p:cNvSpPr txBox="1"/>
          <p:nvPr/>
        </p:nvSpPr>
        <p:spPr>
          <a:xfrm>
            <a:off x="2362200" y="1066800"/>
            <a:ext cx="7283704" cy="513715"/>
          </a:xfrm>
          <a:prstGeom prst="rect">
            <a:avLst/>
          </a:prstGeom>
        </p:spPr>
        <p:txBody>
          <a:bodyPr vert="horz" wrap="square" lIns="0" tIns="13335" rIns="0" bIns="0" rtlCol="0">
            <a:spAutoFit/>
          </a:bodyPr>
          <a:lstStyle/>
          <a:p>
            <a:pPr marL="12700" algn="ctr">
              <a:lnSpc>
                <a:spcPct val="100000"/>
              </a:lnSpc>
              <a:spcBef>
                <a:spcPts val="105"/>
              </a:spcBef>
            </a:pPr>
            <a:r>
              <a:rPr sz="3200" b="1" dirty="0">
                <a:latin typeface="Calibri"/>
                <a:cs typeface="Calibri"/>
              </a:rPr>
              <a:t>ПУБЛИЧНЫЙ </a:t>
            </a:r>
            <a:r>
              <a:rPr sz="3200" b="1" spc="-10" dirty="0">
                <a:latin typeface="Calibri"/>
                <a:cs typeface="Calibri"/>
              </a:rPr>
              <a:t>ДОКЛАД</a:t>
            </a:r>
            <a:endParaRPr sz="3200" dirty="0">
              <a:latin typeface="Calibri"/>
              <a:cs typeface="Calibri"/>
            </a:endParaRPr>
          </a:p>
        </p:txBody>
      </p:sp>
      <p:sp>
        <p:nvSpPr>
          <p:cNvPr id="8" name="object 8"/>
          <p:cNvSpPr txBox="1"/>
          <p:nvPr/>
        </p:nvSpPr>
        <p:spPr>
          <a:xfrm>
            <a:off x="4724400" y="6025083"/>
            <a:ext cx="7239000" cy="517449"/>
          </a:xfrm>
          <a:prstGeom prst="rect">
            <a:avLst/>
          </a:prstGeom>
        </p:spPr>
        <p:txBody>
          <a:bodyPr vert="horz" wrap="square" lIns="0" tIns="12065" rIns="0" bIns="0" rtlCol="0">
            <a:spAutoFit/>
          </a:bodyPr>
          <a:lstStyle/>
          <a:p>
            <a:pPr marL="12700" algn="r">
              <a:lnSpc>
                <a:spcPct val="100000"/>
              </a:lnSpc>
              <a:spcBef>
                <a:spcPts val="95"/>
              </a:spcBef>
            </a:pPr>
            <a:r>
              <a:rPr lang="ru-RU" sz="1600" spc="-10" dirty="0" smtClean="0">
                <a:solidFill>
                  <a:srgbClr val="C00000"/>
                </a:solidFill>
                <a:latin typeface="Calibri"/>
                <a:cs typeface="Calibri"/>
              </a:rPr>
              <a:t>МКУ «УО» ПМО  </a:t>
            </a:r>
          </a:p>
          <a:p>
            <a:pPr marL="12700" algn="r">
              <a:lnSpc>
                <a:spcPct val="100000"/>
              </a:lnSpc>
              <a:spcBef>
                <a:spcPts val="95"/>
              </a:spcBef>
            </a:pPr>
            <a:r>
              <a:rPr sz="1600" dirty="0" smtClean="0">
                <a:solidFill>
                  <a:srgbClr val="C00000"/>
                </a:solidFill>
                <a:latin typeface="Calibri"/>
                <a:cs typeface="Calibri"/>
              </a:rPr>
              <a:t>202</a:t>
            </a:r>
            <a:r>
              <a:rPr lang="ru-RU" sz="1600" dirty="0" smtClean="0">
                <a:solidFill>
                  <a:srgbClr val="C00000"/>
                </a:solidFill>
                <a:latin typeface="Calibri"/>
                <a:cs typeface="Calibri"/>
              </a:rPr>
              <a:t>5</a:t>
            </a:r>
            <a:r>
              <a:rPr sz="1600" spc="-25" dirty="0" smtClean="0">
                <a:solidFill>
                  <a:srgbClr val="C00000"/>
                </a:solidFill>
                <a:latin typeface="Calibri"/>
                <a:cs typeface="Calibri"/>
              </a:rPr>
              <a:t> </a:t>
            </a:r>
            <a:r>
              <a:rPr sz="1600" spc="-25" dirty="0">
                <a:solidFill>
                  <a:srgbClr val="C00000"/>
                </a:solidFill>
                <a:latin typeface="Calibri"/>
                <a:cs typeface="Calibri"/>
              </a:rPr>
              <a:t>год</a:t>
            </a:r>
            <a:endParaRPr sz="1600" dirty="0">
              <a:solidFill>
                <a:srgbClr val="C00000"/>
              </a:solidFill>
              <a:latin typeface="Calibri"/>
              <a:cs typeface="Calibri"/>
            </a:endParaRPr>
          </a:p>
        </p:txBody>
      </p:sp>
      <p:pic>
        <p:nvPicPr>
          <p:cNvPr id="1028" name="Picture 4" descr="http://rayon.partizansky.ru/image/ger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9" y="102303"/>
            <a:ext cx="914400" cy="1175657"/>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descr="https://xn--90anmicge.xn--p1ai/wp-content/uploads/2025/03/image-24-03-25-08-4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9136">
            <a:off x="846226" y="2962994"/>
            <a:ext cx="3215398" cy="3602813"/>
          </a:xfrm>
          <a:prstGeom prst="rect">
            <a:avLst/>
          </a:prstGeom>
          <a:noFill/>
          <a:ln>
            <a:noFill/>
          </a:ln>
        </p:spPr>
      </p:pic>
      <p:sp>
        <p:nvSpPr>
          <p:cNvPr id="2" name="Прямоугольник 1"/>
          <p:cNvSpPr/>
          <p:nvPr/>
        </p:nvSpPr>
        <p:spPr>
          <a:xfrm>
            <a:off x="4648200" y="3756058"/>
            <a:ext cx="7467600" cy="1323439"/>
          </a:xfrm>
          <a:prstGeom prst="rect">
            <a:avLst/>
          </a:prstGeom>
        </p:spPr>
        <p:txBody>
          <a:bodyPr wrap="square">
            <a:spAutoFit/>
          </a:bodyPr>
          <a:lstStyle/>
          <a:p>
            <a:pPr algn="ctr"/>
            <a:r>
              <a:rPr lang="ru-RU" sz="2000" b="1" i="1" dirty="0">
                <a:solidFill>
                  <a:srgbClr val="C00000"/>
                </a:solidFill>
              </a:rPr>
              <a:t>«Итоги  реализации </a:t>
            </a:r>
            <a:r>
              <a:rPr lang="x-none" sz="2000" b="1" i="1">
                <a:solidFill>
                  <a:srgbClr val="C00000"/>
                </a:solidFill>
              </a:rPr>
              <a:t>муниципаль</a:t>
            </a:r>
            <a:r>
              <a:rPr lang="ru-RU" sz="2000" b="1" i="1" dirty="0">
                <a:solidFill>
                  <a:srgbClr val="C00000"/>
                </a:solidFill>
              </a:rPr>
              <a:t>ной</a:t>
            </a:r>
            <a:r>
              <a:rPr lang="x-none" sz="2000" b="1" i="1">
                <a:solidFill>
                  <a:srgbClr val="C00000"/>
                </a:solidFill>
              </a:rPr>
              <a:t>  программ</a:t>
            </a:r>
            <a:r>
              <a:rPr lang="ru-RU" sz="2000" b="1" i="1" dirty="0">
                <a:solidFill>
                  <a:srgbClr val="C00000"/>
                </a:solidFill>
              </a:rPr>
              <a:t>ы</a:t>
            </a:r>
          </a:p>
          <a:p>
            <a:pPr algn="ctr"/>
            <a:r>
              <a:rPr lang="x-none" sz="2000" b="1" i="1">
                <a:solidFill>
                  <a:srgbClr val="C00000"/>
                </a:solidFill>
              </a:rPr>
              <a:t>«Развитие образования Партизанского муниципального округа» на 2022-2027 годы</a:t>
            </a:r>
            <a:endParaRPr lang="ru-RU" sz="2000" b="1" i="1" dirty="0">
              <a:solidFill>
                <a:srgbClr val="C00000"/>
              </a:solidFill>
            </a:endParaRPr>
          </a:p>
          <a:p>
            <a:pPr algn="ctr"/>
            <a:r>
              <a:rPr lang="ru-RU" sz="2000" b="1" i="1" dirty="0">
                <a:solidFill>
                  <a:srgbClr val="C00000"/>
                </a:solidFill>
              </a:rPr>
              <a:t>и задачи на </a:t>
            </a:r>
            <a:r>
              <a:rPr lang="x-none" sz="2000" b="1" i="1">
                <a:solidFill>
                  <a:srgbClr val="C00000"/>
                </a:solidFill>
              </a:rPr>
              <a:t> 20</a:t>
            </a:r>
            <a:r>
              <a:rPr lang="ru-RU" sz="2000" b="1" i="1" dirty="0">
                <a:solidFill>
                  <a:srgbClr val="C00000"/>
                </a:solidFill>
              </a:rPr>
              <a:t>25/</a:t>
            </a:r>
            <a:r>
              <a:rPr lang="x-none" sz="2000" b="1" i="1">
                <a:solidFill>
                  <a:srgbClr val="C00000"/>
                </a:solidFill>
              </a:rPr>
              <a:t>20</a:t>
            </a:r>
            <a:r>
              <a:rPr lang="ru-RU" sz="2000" b="1" i="1" dirty="0">
                <a:solidFill>
                  <a:srgbClr val="C00000"/>
                </a:solidFill>
              </a:rPr>
              <a:t>26 </a:t>
            </a:r>
            <a:r>
              <a:rPr lang="x-none" sz="2000" b="1" i="1">
                <a:solidFill>
                  <a:srgbClr val="C00000"/>
                </a:solidFill>
              </a:rPr>
              <a:t>учебный год»</a:t>
            </a:r>
            <a:endParaRPr lang="ru-RU" sz="2000" b="1" i="1" dirty="0">
              <a:solidFill>
                <a:srgbClr val="C00000"/>
              </a:solidFill>
            </a:endParaRPr>
          </a:p>
        </p:txBody>
      </p:sp>
      <p:pic>
        <p:nvPicPr>
          <p:cNvPr id="10" name="object 8"/>
          <p:cNvPicPr/>
          <p:nvPr/>
        </p:nvPicPr>
        <p:blipFill>
          <a:blip r:embed="rId4" cstate="print"/>
          <a:stretch>
            <a:fillRect/>
          </a:stretch>
        </p:blipFill>
        <p:spPr>
          <a:xfrm>
            <a:off x="6878002" y="-76200"/>
            <a:ext cx="5085398" cy="31087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13025" y="0"/>
              <a:ext cx="12178974" cy="6858000"/>
            </a:xfrm>
            <a:prstGeom prst="rect">
              <a:avLst/>
            </a:prstGeom>
          </p:spPr>
        </p:pic>
        <p:pic>
          <p:nvPicPr>
            <p:cNvPr id="4" name="object 4"/>
            <p:cNvPicPr/>
            <p:nvPr/>
          </p:nvPicPr>
          <p:blipFill>
            <a:blip r:embed="rId4" cstate="print"/>
            <a:stretch>
              <a:fillRect/>
            </a:stretch>
          </p:blipFill>
          <p:spPr>
            <a:xfrm>
              <a:off x="11213592" y="0"/>
              <a:ext cx="978407" cy="6857999"/>
            </a:xfrm>
            <a:prstGeom prst="rect">
              <a:avLst/>
            </a:prstGeom>
          </p:spPr>
        </p:pic>
        <p:pic>
          <p:nvPicPr>
            <p:cNvPr id="5" name="object 5"/>
            <p:cNvPicPr/>
            <p:nvPr/>
          </p:nvPicPr>
          <p:blipFill>
            <a:blip r:embed="rId5" cstate="print"/>
            <a:stretch>
              <a:fillRect/>
            </a:stretch>
          </p:blipFill>
          <p:spPr>
            <a:xfrm>
              <a:off x="0" y="150876"/>
              <a:ext cx="9560814" cy="2091689"/>
            </a:xfrm>
            <a:prstGeom prst="rect">
              <a:avLst/>
            </a:prstGeom>
          </p:spPr>
        </p:pic>
      </p:grpSp>
      <p:sp>
        <p:nvSpPr>
          <p:cNvPr id="6" name="object 6"/>
          <p:cNvSpPr txBox="1">
            <a:spLocks noGrp="1"/>
          </p:cNvSpPr>
          <p:nvPr>
            <p:ph type="title"/>
          </p:nvPr>
        </p:nvSpPr>
        <p:spPr>
          <a:xfrm>
            <a:off x="78739" y="328421"/>
            <a:ext cx="7086600" cy="635635"/>
          </a:xfrm>
          <a:prstGeom prst="rect">
            <a:avLst/>
          </a:prstGeom>
        </p:spPr>
        <p:txBody>
          <a:bodyPr vert="horz" wrap="square" lIns="0" tIns="12700" rIns="0" bIns="0" rtlCol="0">
            <a:spAutoFit/>
          </a:bodyPr>
          <a:lstStyle/>
          <a:p>
            <a:pPr marL="12700" marR="5080">
              <a:lnSpc>
                <a:spcPct val="100000"/>
              </a:lnSpc>
              <a:spcBef>
                <a:spcPts val="100"/>
              </a:spcBef>
            </a:pPr>
            <a:r>
              <a:rPr spc="-20" dirty="0"/>
              <a:t>СОЗДАНИЕ</a:t>
            </a:r>
            <a:r>
              <a:rPr spc="-45" dirty="0"/>
              <a:t> </a:t>
            </a:r>
            <a:r>
              <a:rPr spc="-10" dirty="0"/>
              <a:t>УСЛОВИЙ</a:t>
            </a:r>
            <a:r>
              <a:rPr spc="-15" dirty="0"/>
              <a:t> </a:t>
            </a:r>
            <a:r>
              <a:rPr dirty="0"/>
              <a:t>ДЛЯ</a:t>
            </a:r>
            <a:r>
              <a:rPr spc="-10" dirty="0"/>
              <a:t> ЖИЗНЕДЕЯТЕЛЬНОСТИ</a:t>
            </a:r>
            <a:r>
              <a:rPr spc="-40" dirty="0"/>
              <a:t> </a:t>
            </a:r>
            <a:r>
              <a:rPr spc="-10" dirty="0"/>
              <a:t>ДЕТЕЙ </a:t>
            </a:r>
            <a:r>
              <a:rPr dirty="0"/>
              <a:t>В</a:t>
            </a:r>
            <a:r>
              <a:rPr spc="5" dirty="0"/>
              <a:t> </a:t>
            </a:r>
            <a:r>
              <a:rPr spc="-55" dirty="0"/>
              <a:t>ОБРАЗОВАТЕЛЬНЫХ</a:t>
            </a:r>
            <a:r>
              <a:rPr spc="-15" dirty="0"/>
              <a:t> </a:t>
            </a:r>
            <a:r>
              <a:rPr spc="-10" dirty="0"/>
              <a:t>УЧРЕЖДЕНИХ</a:t>
            </a:r>
          </a:p>
        </p:txBody>
      </p:sp>
      <p:grpSp>
        <p:nvGrpSpPr>
          <p:cNvPr id="7" name="object 7"/>
          <p:cNvGrpSpPr/>
          <p:nvPr/>
        </p:nvGrpSpPr>
        <p:grpSpPr>
          <a:xfrm>
            <a:off x="11411711" y="6172200"/>
            <a:ext cx="647700" cy="571500"/>
            <a:chOff x="11411711" y="6172200"/>
            <a:chExt cx="647700" cy="571500"/>
          </a:xfrm>
        </p:grpSpPr>
        <p:sp>
          <p:nvSpPr>
            <p:cNvPr id="8" name="object 8"/>
            <p:cNvSpPr/>
            <p:nvPr/>
          </p:nvSpPr>
          <p:spPr>
            <a:xfrm>
              <a:off x="11430761" y="6191250"/>
              <a:ext cx="609600" cy="533400"/>
            </a:xfrm>
            <a:custGeom>
              <a:avLst/>
              <a:gdLst/>
              <a:ahLst/>
              <a:cxnLst/>
              <a:rect l="l" t="t" r="r" b="b"/>
              <a:pathLst>
                <a:path w="609600" h="533400">
                  <a:moveTo>
                    <a:pt x="304800" y="0"/>
                  </a:moveTo>
                  <a:lnTo>
                    <a:pt x="255374" y="3490"/>
                  </a:lnTo>
                  <a:lnTo>
                    <a:pt x="208483" y="13596"/>
                  </a:lnTo>
                  <a:lnTo>
                    <a:pt x="164753" y="29768"/>
                  </a:lnTo>
                  <a:lnTo>
                    <a:pt x="124815" y="51457"/>
                  </a:lnTo>
                  <a:lnTo>
                    <a:pt x="89296" y="78114"/>
                  </a:lnTo>
                  <a:lnTo>
                    <a:pt x="58826" y="109190"/>
                  </a:lnTo>
                  <a:lnTo>
                    <a:pt x="34032" y="144135"/>
                  </a:lnTo>
                  <a:lnTo>
                    <a:pt x="15544" y="182402"/>
                  </a:lnTo>
                  <a:lnTo>
                    <a:pt x="3990" y="223439"/>
                  </a:lnTo>
                  <a:lnTo>
                    <a:pt x="0" y="266700"/>
                  </a:lnTo>
                  <a:lnTo>
                    <a:pt x="3990" y="309960"/>
                  </a:lnTo>
                  <a:lnTo>
                    <a:pt x="15544" y="350997"/>
                  </a:lnTo>
                  <a:lnTo>
                    <a:pt x="34032" y="389264"/>
                  </a:lnTo>
                  <a:lnTo>
                    <a:pt x="58826" y="424209"/>
                  </a:lnTo>
                  <a:lnTo>
                    <a:pt x="89296" y="455285"/>
                  </a:lnTo>
                  <a:lnTo>
                    <a:pt x="124815" y="481942"/>
                  </a:lnTo>
                  <a:lnTo>
                    <a:pt x="164753" y="503631"/>
                  </a:lnTo>
                  <a:lnTo>
                    <a:pt x="208483" y="519803"/>
                  </a:lnTo>
                  <a:lnTo>
                    <a:pt x="255374" y="529909"/>
                  </a:lnTo>
                  <a:lnTo>
                    <a:pt x="304800" y="533400"/>
                  </a:lnTo>
                  <a:lnTo>
                    <a:pt x="354225" y="529909"/>
                  </a:lnTo>
                  <a:lnTo>
                    <a:pt x="401116" y="519803"/>
                  </a:lnTo>
                  <a:lnTo>
                    <a:pt x="444846" y="503631"/>
                  </a:lnTo>
                  <a:lnTo>
                    <a:pt x="484784" y="481942"/>
                  </a:lnTo>
                  <a:lnTo>
                    <a:pt x="520303" y="455285"/>
                  </a:lnTo>
                  <a:lnTo>
                    <a:pt x="550773" y="424209"/>
                  </a:lnTo>
                  <a:lnTo>
                    <a:pt x="575567" y="389264"/>
                  </a:lnTo>
                  <a:lnTo>
                    <a:pt x="594055" y="350997"/>
                  </a:lnTo>
                  <a:lnTo>
                    <a:pt x="605609" y="309960"/>
                  </a:lnTo>
                  <a:lnTo>
                    <a:pt x="609600" y="266700"/>
                  </a:lnTo>
                  <a:lnTo>
                    <a:pt x="605609" y="223439"/>
                  </a:lnTo>
                  <a:lnTo>
                    <a:pt x="594055" y="182402"/>
                  </a:lnTo>
                  <a:lnTo>
                    <a:pt x="575567" y="144135"/>
                  </a:lnTo>
                  <a:lnTo>
                    <a:pt x="550773" y="109190"/>
                  </a:lnTo>
                  <a:lnTo>
                    <a:pt x="520303" y="78114"/>
                  </a:lnTo>
                  <a:lnTo>
                    <a:pt x="484784" y="51457"/>
                  </a:lnTo>
                  <a:lnTo>
                    <a:pt x="444846" y="29768"/>
                  </a:lnTo>
                  <a:lnTo>
                    <a:pt x="401116" y="13596"/>
                  </a:lnTo>
                  <a:lnTo>
                    <a:pt x="354225" y="3490"/>
                  </a:lnTo>
                  <a:lnTo>
                    <a:pt x="304800" y="0"/>
                  </a:lnTo>
                  <a:close/>
                </a:path>
              </a:pathLst>
            </a:custGeom>
            <a:solidFill>
              <a:srgbClr val="FFFFFF"/>
            </a:solidFill>
          </p:spPr>
          <p:txBody>
            <a:bodyPr wrap="square" lIns="0" tIns="0" rIns="0" bIns="0" rtlCol="0"/>
            <a:lstStyle/>
            <a:p>
              <a:endParaRPr/>
            </a:p>
          </p:txBody>
        </p:sp>
        <p:sp>
          <p:nvSpPr>
            <p:cNvPr id="9" name="object 9"/>
            <p:cNvSpPr/>
            <p:nvPr/>
          </p:nvSpPr>
          <p:spPr>
            <a:xfrm>
              <a:off x="11430761" y="6191250"/>
              <a:ext cx="609600" cy="533400"/>
            </a:xfrm>
            <a:custGeom>
              <a:avLst/>
              <a:gdLst/>
              <a:ahLst/>
              <a:cxnLst/>
              <a:rect l="l" t="t" r="r" b="b"/>
              <a:pathLst>
                <a:path w="609600" h="533400">
                  <a:moveTo>
                    <a:pt x="0" y="266700"/>
                  </a:moveTo>
                  <a:lnTo>
                    <a:pt x="3990" y="223439"/>
                  </a:lnTo>
                  <a:lnTo>
                    <a:pt x="15544" y="182402"/>
                  </a:lnTo>
                  <a:lnTo>
                    <a:pt x="34032" y="144135"/>
                  </a:lnTo>
                  <a:lnTo>
                    <a:pt x="58826" y="109190"/>
                  </a:lnTo>
                  <a:lnTo>
                    <a:pt x="89296" y="78114"/>
                  </a:lnTo>
                  <a:lnTo>
                    <a:pt x="124815" y="51457"/>
                  </a:lnTo>
                  <a:lnTo>
                    <a:pt x="164753" y="29768"/>
                  </a:lnTo>
                  <a:lnTo>
                    <a:pt x="208483" y="13596"/>
                  </a:lnTo>
                  <a:lnTo>
                    <a:pt x="255374" y="3490"/>
                  </a:lnTo>
                  <a:lnTo>
                    <a:pt x="304800" y="0"/>
                  </a:lnTo>
                  <a:lnTo>
                    <a:pt x="354225" y="3490"/>
                  </a:lnTo>
                  <a:lnTo>
                    <a:pt x="401116" y="13596"/>
                  </a:lnTo>
                  <a:lnTo>
                    <a:pt x="444846" y="29768"/>
                  </a:lnTo>
                  <a:lnTo>
                    <a:pt x="484784" y="51457"/>
                  </a:lnTo>
                  <a:lnTo>
                    <a:pt x="520303" y="78114"/>
                  </a:lnTo>
                  <a:lnTo>
                    <a:pt x="550773" y="109190"/>
                  </a:lnTo>
                  <a:lnTo>
                    <a:pt x="575567" y="144135"/>
                  </a:lnTo>
                  <a:lnTo>
                    <a:pt x="594055" y="182402"/>
                  </a:lnTo>
                  <a:lnTo>
                    <a:pt x="605609" y="223439"/>
                  </a:lnTo>
                  <a:lnTo>
                    <a:pt x="609600" y="266700"/>
                  </a:lnTo>
                  <a:lnTo>
                    <a:pt x="605609" y="309960"/>
                  </a:lnTo>
                  <a:lnTo>
                    <a:pt x="594055" y="350997"/>
                  </a:lnTo>
                  <a:lnTo>
                    <a:pt x="575567" y="389264"/>
                  </a:lnTo>
                  <a:lnTo>
                    <a:pt x="550773" y="424209"/>
                  </a:lnTo>
                  <a:lnTo>
                    <a:pt x="520303" y="455285"/>
                  </a:lnTo>
                  <a:lnTo>
                    <a:pt x="484784" y="481942"/>
                  </a:lnTo>
                  <a:lnTo>
                    <a:pt x="444846" y="503631"/>
                  </a:lnTo>
                  <a:lnTo>
                    <a:pt x="401116" y="519803"/>
                  </a:lnTo>
                  <a:lnTo>
                    <a:pt x="354225" y="529909"/>
                  </a:lnTo>
                  <a:lnTo>
                    <a:pt x="304800" y="533400"/>
                  </a:lnTo>
                  <a:lnTo>
                    <a:pt x="255374" y="529909"/>
                  </a:lnTo>
                  <a:lnTo>
                    <a:pt x="208483" y="519803"/>
                  </a:lnTo>
                  <a:lnTo>
                    <a:pt x="164753" y="503631"/>
                  </a:lnTo>
                  <a:lnTo>
                    <a:pt x="124815" y="481942"/>
                  </a:lnTo>
                  <a:lnTo>
                    <a:pt x="89296" y="455285"/>
                  </a:lnTo>
                  <a:lnTo>
                    <a:pt x="58826" y="424209"/>
                  </a:lnTo>
                  <a:lnTo>
                    <a:pt x="34032" y="389264"/>
                  </a:lnTo>
                  <a:lnTo>
                    <a:pt x="15544" y="350997"/>
                  </a:lnTo>
                  <a:lnTo>
                    <a:pt x="3990" y="309960"/>
                  </a:lnTo>
                  <a:lnTo>
                    <a:pt x="0" y="266700"/>
                  </a:lnTo>
                  <a:close/>
                </a:path>
              </a:pathLst>
            </a:custGeom>
            <a:ln w="38100">
              <a:solidFill>
                <a:srgbClr val="FF0000"/>
              </a:solidFill>
            </a:ln>
          </p:spPr>
          <p:txBody>
            <a:bodyPr wrap="square" lIns="0" tIns="0" rIns="0" bIns="0" rtlCol="0"/>
            <a:lstStyle/>
            <a:p>
              <a:endParaRPr/>
            </a:p>
          </p:txBody>
        </p:sp>
      </p:grpSp>
      <p:pic>
        <p:nvPicPr>
          <p:cNvPr id="11" name="object 11"/>
          <p:cNvPicPr/>
          <p:nvPr/>
        </p:nvPicPr>
        <p:blipFill>
          <a:blip r:embed="rId6" cstate="print"/>
          <a:stretch>
            <a:fillRect/>
          </a:stretch>
        </p:blipFill>
        <p:spPr>
          <a:xfrm>
            <a:off x="3484343" y="4655197"/>
            <a:ext cx="4008919" cy="2069453"/>
          </a:xfrm>
          <a:prstGeom prst="rect">
            <a:avLst/>
          </a:prstGeom>
        </p:spPr>
      </p:pic>
      <p:sp>
        <p:nvSpPr>
          <p:cNvPr id="12" name="object 12"/>
          <p:cNvSpPr txBox="1"/>
          <p:nvPr/>
        </p:nvSpPr>
        <p:spPr>
          <a:xfrm>
            <a:off x="3809999" y="4743163"/>
            <a:ext cx="3579875" cy="1874872"/>
          </a:xfrm>
          <a:prstGeom prst="rect">
            <a:avLst/>
          </a:prstGeom>
        </p:spPr>
        <p:txBody>
          <a:bodyPr vert="horz" wrap="square" lIns="0" tIns="12700" rIns="0" bIns="0" rtlCol="0">
            <a:spAutoFit/>
          </a:bodyPr>
          <a:lstStyle/>
          <a:p>
            <a:pPr marL="499745" algn="ctr">
              <a:lnSpc>
                <a:spcPct val="100000"/>
              </a:lnSpc>
            </a:pPr>
            <a:r>
              <a:rPr sz="1200" b="1" i="1" dirty="0">
                <a:solidFill>
                  <a:srgbClr val="FFFFFF"/>
                </a:solidFill>
                <a:latin typeface="Times New Roman"/>
                <a:cs typeface="Times New Roman"/>
              </a:rPr>
              <a:t>По</a:t>
            </a:r>
            <a:r>
              <a:rPr sz="1200" b="1" i="1" spc="-30" dirty="0">
                <a:solidFill>
                  <a:srgbClr val="FFFFFF"/>
                </a:solidFill>
                <a:latin typeface="Times New Roman"/>
                <a:cs typeface="Times New Roman"/>
              </a:rPr>
              <a:t> </a:t>
            </a:r>
            <a:r>
              <a:rPr sz="1200" b="1" i="1" dirty="0" err="1">
                <a:solidFill>
                  <a:srgbClr val="FFFFFF"/>
                </a:solidFill>
                <a:latin typeface="Times New Roman"/>
                <a:cs typeface="Times New Roman"/>
              </a:rPr>
              <a:t>итогам</a:t>
            </a:r>
            <a:r>
              <a:rPr sz="1200" b="1" i="1" spc="-35" dirty="0">
                <a:solidFill>
                  <a:srgbClr val="FFFFFF"/>
                </a:solidFill>
                <a:latin typeface="Times New Roman"/>
                <a:cs typeface="Times New Roman"/>
              </a:rPr>
              <a:t> </a:t>
            </a:r>
            <a:r>
              <a:rPr sz="1200" b="1" i="1" dirty="0" smtClean="0">
                <a:solidFill>
                  <a:srgbClr val="FFFFFF"/>
                </a:solidFill>
                <a:latin typeface="Times New Roman"/>
                <a:cs typeface="Times New Roman"/>
              </a:rPr>
              <a:t>202</a:t>
            </a:r>
            <a:r>
              <a:rPr lang="ru-RU" sz="1200" b="1" i="1" dirty="0" smtClean="0">
                <a:solidFill>
                  <a:srgbClr val="FFFFFF"/>
                </a:solidFill>
                <a:latin typeface="Times New Roman"/>
                <a:cs typeface="Times New Roman"/>
              </a:rPr>
              <a:t>4</a:t>
            </a:r>
            <a:r>
              <a:rPr sz="1200" b="1" i="1" spc="-25" dirty="0" smtClean="0">
                <a:solidFill>
                  <a:srgbClr val="FFFFFF"/>
                </a:solidFill>
                <a:latin typeface="Times New Roman"/>
                <a:cs typeface="Times New Roman"/>
              </a:rPr>
              <a:t> </a:t>
            </a:r>
            <a:r>
              <a:rPr sz="1200" b="1" i="1" dirty="0" err="1">
                <a:solidFill>
                  <a:srgbClr val="FFFFFF"/>
                </a:solidFill>
                <a:latin typeface="Times New Roman"/>
                <a:cs typeface="Times New Roman"/>
              </a:rPr>
              <a:t>года</a:t>
            </a:r>
            <a:r>
              <a:rPr sz="1200" b="1" i="1" spc="-30" dirty="0">
                <a:solidFill>
                  <a:srgbClr val="FFFFFF"/>
                </a:solidFill>
                <a:latin typeface="Times New Roman"/>
                <a:cs typeface="Times New Roman"/>
              </a:rPr>
              <a:t> </a:t>
            </a:r>
            <a:endParaRPr lang="ru-RU" sz="1200" b="1" i="1" spc="-30" dirty="0" smtClean="0">
              <a:solidFill>
                <a:srgbClr val="FFFFFF"/>
              </a:solidFill>
              <a:latin typeface="Times New Roman"/>
              <a:cs typeface="Times New Roman"/>
            </a:endParaRPr>
          </a:p>
          <a:p>
            <a:pPr marL="499745" algn="ctr">
              <a:lnSpc>
                <a:spcPct val="100000"/>
              </a:lnSpc>
            </a:pPr>
            <a:r>
              <a:rPr sz="1200" b="1" i="1" dirty="0" err="1" smtClean="0">
                <a:solidFill>
                  <a:srgbClr val="FFFFFF"/>
                </a:solidFill>
                <a:latin typeface="Times New Roman"/>
                <a:cs typeface="Times New Roman"/>
              </a:rPr>
              <a:t>стоимость</a:t>
            </a:r>
            <a:r>
              <a:rPr sz="1200" b="1" i="1" spc="-10" dirty="0" smtClean="0">
                <a:solidFill>
                  <a:srgbClr val="FFFFFF"/>
                </a:solidFill>
                <a:latin typeface="Times New Roman"/>
                <a:cs typeface="Times New Roman"/>
              </a:rPr>
              <a:t> </a:t>
            </a:r>
            <a:r>
              <a:rPr sz="1200" b="1" i="1" dirty="0">
                <a:solidFill>
                  <a:srgbClr val="FFFFFF"/>
                </a:solidFill>
                <a:latin typeface="Times New Roman"/>
                <a:cs typeface="Times New Roman"/>
              </a:rPr>
              <a:t>содержания</a:t>
            </a:r>
            <a:r>
              <a:rPr sz="1200" b="1" i="1" spc="-30" dirty="0">
                <a:solidFill>
                  <a:srgbClr val="FFFFFF"/>
                </a:solidFill>
                <a:latin typeface="Times New Roman"/>
                <a:cs typeface="Times New Roman"/>
              </a:rPr>
              <a:t> </a:t>
            </a:r>
            <a:r>
              <a:rPr sz="1200" b="1" i="1" dirty="0">
                <a:solidFill>
                  <a:srgbClr val="FFFFFF"/>
                </a:solidFill>
                <a:latin typeface="Times New Roman"/>
                <a:cs typeface="Times New Roman"/>
              </a:rPr>
              <a:t>ребенка</a:t>
            </a:r>
            <a:r>
              <a:rPr sz="1200" b="1" i="1" spc="-15" dirty="0">
                <a:solidFill>
                  <a:srgbClr val="FFFFFF"/>
                </a:solidFill>
                <a:latin typeface="Times New Roman"/>
                <a:cs typeface="Times New Roman"/>
              </a:rPr>
              <a:t> </a:t>
            </a:r>
            <a:r>
              <a:rPr sz="1200" b="1" i="1" dirty="0">
                <a:solidFill>
                  <a:srgbClr val="FFFFFF"/>
                </a:solidFill>
                <a:latin typeface="Times New Roman"/>
                <a:cs typeface="Times New Roman"/>
              </a:rPr>
              <a:t>в</a:t>
            </a:r>
            <a:r>
              <a:rPr sz="1200" b="1" i="1" spc="-40" dirty="0">
                <a:solidFill>
                  <a:srgbClr val="FFFFFF"/>
                </a:solidFill>
                <a:latin typeface="Times New Roman"/>
                <a:cs typeface="Times New Roman"/>
              </a:rPr>
              <a:t> </a:t>
            </a:r>
            <a:r>
              <a:rPr sz="1200" b="1" i="1" spc="-20" dirty="0">
                <a:solidFill>
                  <a:srgbClr val="FFFFFF"/>
                </a:solidFill>
                <a:latin typeface="Times New Roman"/>
                <a:cs typeface="Times New Roman"/>
              </a:rPr>
              <a:t>год:</a:t>
            </a:r>
            <a:endParaRPr sz="1200" b="1" i="1" dirty="0">
              <a:latin typeface="Times New Roman"/>
              <a:cs typeface="Times New Roman"/>
            </a:endParaRPr>
          </a:p>
          <a:p>
            <a:pPr marL="171450" marR="5715" indent="-171450" algn="r">
              <a:lnSpc>
                <a:spcPct val="100000"/>
              </a:lnSpc>
              <a:spcBef>
                <a:spcPts val="600"/>
              </a:spcBef>
              <a:spcAft>
                <a:spcPts val="600"/>
              </a:spcAft>
              <a:buFont typeface="Wingdings"/>
              <a:buChar char=""/>
              <a:tabLst>
                <a:tab pos="171450" algn="l"/>
              </a:tabLst>
            </a:pPr>
            <a:r>
              <a:rPr sz="1200" dirty="0">
                <a:solidFill>
                  <a:srgbClr val="FFFFFF"/>
                </a:solidFill>
                <a:latin typeface="Times New Roman"/>
                <a:cs typeface="Times New Roman"/>
              </a:rPr>
              <a:t>в</a:t>
            </a:r>
            <a:r>
              <a:rPr sz="1200" spc="-30" dirty="0">
                <a:solidFill>
                  <a:srgbClr val="FFFFFF"/>
                </a:solidFill>
                <a:latin typeface="Times New Roman"/>
                <a:cs typeface="Times New Roman"/>
              </a:rPr>
              <a:t> </a:t>
            </a:r>
            <a:r>
              <a:rPr lang="ru-RU" sz="1200" dirty="0" smtClean="0">
                <a:solidFill>
                  <a:srgbClr val="FFFFFF"/>
                </a:solidFill>
                <a:latin typeface="Times New Roman"/>
                <a:cs typeface="Times New Roman"/>
              </a:rPr>
              <a:t>дошкольном учреждении </a:t>
            </a:r>
            <a:r>
              <a:rPr sz="1200" spc="-30" dirty="0" smtClean="0">
                <a:solidFill>
                  <a:srgbClr val="FFFFFF"/>
                </a:solidFill>
                <a:latin typeface="Times New Roman"/>
                <a:cs typeface="Times New Roman"/>
              </a:rPr>
              <a:t> </a:t>
            </a:r>
            <a:r>
              <a:rPr sz="1200" dirty="0" err="1">
                <a:solidFill>
                  <a:srgbClr val="FFFFFF"/>
                </a:solidFill>
                <a:latin typeface="Times New Roman"/>
                <a:cs typeface="Times New Roman"/>
              </a:rPr>
              <a:t>составила</a:t>
            </a:r>
            <a:r>
              <a:rPr sz="1200" spc="-10" dirty="0">
                <a:solidFill>
                  <a:srgbClr val="FFFFFF"/>
                </a:solidFill>
                <a:latin typeface="Times New Roman"/>
                <a:cs typeface="Times New Roman"/>
              </a:rPr>
              <a:t> </a:t>
            </a:r>
            <a:r>
              <a:rPr lang="ru-RU" sz="1200" spc="-10" dirty="0" smtClean="0">
                <a:solidFill>
                  <a:srgbClr val="FFFFFF"/>
                </a:solidFill>
                <a:latin typeface="Times New Roman"/>
                <a:cs typeface="Times New Roman"/>
              </a:rPr>
              <a:t> - </a:t>
            </a:r>
            <a:r>
              <a:rPr lang="ru-RU" sz="1200" dirty="0" smtClean="0">
                <a:solidFill>
                  <a:srgbClr val="FFFFFF"/>
                </a:solidFill>
                <a:latin typeface="Times New Roman"/>
                <a:cs typeface="Times New Roman"/>
              </a:rPr>
              <a:t> 255,12   </a:t>
            </a:r>
            <a:r>
              <a:rPr sz="1200" spc="-20" dirty="0" smtClean="0">
                <a:solidFill>
                  <a:srgbClr val="FFFFFF"/>
                </a:solidFill>
                <a:latin typeface="Times New Roman"/>
                <a:cs typeface="Times New Roman"/>
              </a:rPr>
              <a:t> </a:t>
            </a:r>
            <a:r>
              <a:rPr sz="1200" dirty="0">
                <a:solidFill>
                  <a:srgbClr val="FFFFFF"/>
                </a:solidFill>
                <a:latin typeface="Times New Roman"/>
                <a:cs typeface="Times New Roman"/>
              </a:rPr>
              <a:t>тыс. </a:t>
            </a:r>
            <a:r>
              <a:rPr sz="1200" spc="-10" dirty="0">
                <a:solidFill>
                  <a:srgbClr val="FFFFFF"/>
                </a:solidFill>
                <a:latin typeface="Times New Roman"/>
                <a:cs typeface="Times New Roman"/>
              </a:rPr>
              <a:t>рублей</a:t>
            </a:r>
            <a:endParaRPr sz="1200" dirty="0">
              <a:latin typeface="Times New Roman"/>
              <a:cs typeface="Times New Roman"/>
            </a:endParaRPr>
          </a:p>
          <a:p>
            <a:pPr marL="171450" marR="5080" indent="-171450" algn="r">
              <a:lnSpc>
                <a:spcPct val="100000"/>
              </a:lnSpc>
              <a:spcBef>
                <a:spcPts val="600"/>
              </a:spcBef>
              <a:spcAft>
                <a:spcPts val="600"/>
              </a:spcAft>
              <a:buFont typeface="Wingdings"/>
              <a:buChar char=""/>
              <a:tabLst>
                <a:tab pos="171450" algn="l"/>
              </a:tabLst>
            </a:pPr>
            <a:r>
              <a:rPr sz="1200" dirty="0">
                <a:solidFill>
                  <a:srgbClr val="FFFFFF"/>
                </a:solidFill>
                <a:latin typeface="Times New Roman"/>
                <a:cs typeface="Times New Roman"/>
              </a:rPr>
              <a:t>в</a:t>
            </a:r>
            <a:r>
              <a:rPr sz="1200" spc="-30" dirty="0">
                <a:solidFill>
                  <a:srgbClr val="FFFFFF"/>
                </a:solidFill>
                <a:latin typeface="Times New Roman"/>
                <a:cs typeface="Times New Roman"/>
              </a:rPr>
              <a:t> </a:t>
            </a:r>
            <a:r>
              <a:rPr lang="ru-RU" sz="1200" dirty="0" smtClean="0">
                <a:solidFill>
                  <a:srgbClr val="FFFFFF"/>
                </a:solidFill>
                <a:latin typeface="Times New Roman"/>
                <a:cs typeface="Times New Roman"/>
              </a:rPr>
              <a:t>общеобразовательном учреждении </a:t>
            </a:r>
            <a:r>
              <a:rPr sz="1200" spc="-20" dirty="0" smtClean="0">
                <a:solidFill>
                  <a:srgbClr val="FFFFFF"/>
                </a:solidFill>
                <a:latin typeface="Times New Roman"/>
                <a:cs typeface="Times New Roman"/>
              </a:rPr>
              <a:t> </a:t>
            </a:r>
            <a:r>
              <a:rPr sz="1200" dirty="0" err="1">
                <a:solidFill>
                  <a:srgbClr val="FFFFFF"/>
                </a:solidFill>
                <a:latin typeface="Times New Roman"/>
                <a:cs typeface="Times New Roman"/>
              </a:rPr>
              <a:t>составила</a:t>
            </a:r>
            <a:r>
              <a:rPr sz="1200" spc="-15" dirty="0">
                <a:solidFill>
                  <a:srgbClr val="FFFFFF"/>
                </a:solidFill>
                <a:latin typeface="Times New Roman"/>
                <a:cs typeface="Times New Roman"/>
              </a:rPr>
              <a:t> </a:t>
            </a:r>
            <a:r>
              <a:rPr lang="ru-RU" sz="1200" spc="-15" dirty="0" smtClean="0">
                <a:solidFill>
                  <a:srgbClr val="FFFFFF"/>
                </a:solidFill>
                <a:latin typeface="Times New Roman"/>
                <a:cs typeface="Times New Roman"/>
              </a:rPr>
              <a:t>- </a:t>
            </a:r>
            <a:r>
              <a:rPr lang="ru-RU" sz="1200" dirty="0" smtClean="0">
                <a:solidFill>
                  <a:srgbClr val="FFFFFF"/>
                </a:solidFill>
                <a:latin typeface="Times New Roman"/>
                <a:cs typeface="Times New Roman"/>
              </a:rPr>
              <a:t>  223,02  </a:t>
            </a:r>
            <a:r>
              <a:rPr sz="1200" spc="-20" dirty="0" smtClean="0">
                <a:solidFill>
                  <a:srgbClr val="FFFFFF"/>
                </a:solidFill>
                <a:latin typeface="Times New Roman"/>
                <a:cs typeface="Times New Roman"/>
              </a:rPr>
              <a:t> </a:t>
            </a:r>
            <a:r>
              <a:rPr sz="1200" dirty="0">
                <a:solidFill>
                  <a:srgbClr val="FFFFFF"/>
                </a:solidFill>
                <a:latin typeface="Times New Roman"/>
                <a:cs typeface="Times New Roman"/>
              </a:rPr>
              <a:t>тыс.</a:t>
            </a:r>
            <a:r>
              <a:rPr sz="1200" spc="-15" dirty="0">
                <a:solidFill>
                  <a:srgbClr val="FFFFFF"/>
                </a:solidFill>
                <a:latin typeface="Times New Roman"/>
                <a:cs typeface="Times New Roman"/>
              </a:rPr>
              <a:t> </a:t>
            </a:r>
            <a:r>
              <a:rPr sz="1200" spc="-10" dirty="0">
                <a:solidFill>
                  <a:srgbClr val="FFFFFF"/>
                </a:solidFill>
                <a:latin typeface="Times New Roman"/>
                <a:cs typeface="Times New Roman"/>
              </a:rPr>
              <a:t>рублей</a:t>
            </a:r>
            <a:endParaRPr sz="1200" dirty="0">
              <a:latin typeface="Times New Roman"/>
              <a:cs typeface="Times New Roman"/>
            </a:endParaRPr>
          </a:p>
          <a:p>
            <a:pPr marL="171450" marR="5080" indent="-171450" algn="r">
              <a:lnSpc>
                <a:spcPct val="100000"/>
              </a:lnSpc>
              <a:spcBef>
                <a:spcPts val="600"/>
              </a:spcBef>
              <a:spcAft>
                <a:spcPts val="600"/>
              </a:spcAft>
              <a:buFont typeface="Wingdings"/>
              <a:buChar char=""/>
              <a:tabLst>
                <a:tab pos="171450" algn="l"/>
              </a:tabLst>
            </a:pPr>
            <a:r>
              <a:rPr sz="1200" dirty="0">
                <a:solidFill>
                  <a:srgbClr val="FFFFFF"/>
                </a:solidFill>
                <a:latin typeface="Times New Roman"/>
                <a:cs typeface="Times New Roman"/>
              </a:rPr>
              <a:t>в</a:t>
            </a:r>
            <a:r>
              <a:rPr sz="1200" spc="-20" dirty="0">
                <a:solidFill>
                  <a:srgbClr val="FFFFFF"/>
                </a:solidFill>
                <a:latin typeface="Times New Roman"/>
                <a:cs typeface="Times New Roman"/>
              </a:rPr>
              <a:t> </a:t>
            </a:r>
            <a:r>
              <a:rPr sz="1200" dirty="0">
                <a:solidFill>
                  <a:srgbClr val="FFFFFF"/>
                </a:solidFill>
                <a:latin typeface="Times New Roman"/>
                <a:cs typeface="Times New Roman"/>
              </a:rPr>
              <a:t>учреждении</a:t>
            </a:r>
            <a:r>
              <a:rPr sz="1200" spc="10" dirty="0">
                <a:solidFill>
                  <a:srgbClr val="FFFFFF"/>
                </a:solidFill>
                <a:latin typeface="Times New Roman"/>
                <a:cs typeface="Times New Roman"/>
              </a:rPr>
              <a:t> </a:t>
            </a:r>
            <a:r>
              <a:rPr sz="1200" spc="-10" dirty="0">
                <a:solidFill>
                  <a:srgbClr val="FFFFFF"/>
                </a:solidFill>
                <a:latin typeface="Times New Roman"/>
                <a:cs typeface="Times New Roman"/>
              </a:rPr>
              <a:t>дополнительного</a:t>
            </a:r>
            <a:r>
              <a:rPr sz="1200" spc="-50" dirty="0">
                <a:solidFill>
                  <a:srgbClr val="FFFFFF"/>
                </a:solidFill>
                <a:latin typeface="Times New Roman"/>
                <a:cs typeface="Times New Roman"/>
              </a:rPr>
              <a:t> </a:t>
            </a:r>
            <a:r>
              <a:rPr sz="1200" dirty="0">
                <a:solidFill>
                  <a:srgbClr val="FFFFFF"/>
                </a:solidFill>
                <a:latin typeface="Times New Roman"/>
                <a:cs typeface="Times New Roman"/>
              </a:rPr>
              <a:t>образования</a:t>
            </a:r>
            <a:r>
              <a:rPr sz="1200" spc="-10" dirty="0">
                <a:solidFill>
                  <a:srgbClr val="FFFFFF"/>
                </a:solidFill>
                <a:latin typeface="Times New Roman"/>
                <a:cs typeface="Times New Roman"/>
              </a:rPr>
              <a:t> </a:t>
            </a:r>
            <a:r>
              <a:rPr lang="ru-RU" sz="1200" dirty="0">
                <a:solidFill>
                  <a:srgbClr val="FFFFFF"/>
                </a:solidFill>
                <a:latin typeface="Times New Roman"/>
                <a:cs typeface="Times New Roman"/>
              </a:rPr>
              <a:t> </a:t>
            </a:r>
            <a:r>
              <a:rPr lang="ru-RU" sz="1200" dirty="0" smtClean="0">
                <a:solidFill>
                  <a:srgbClr val="FFFFFF"/>
                </a:solidFill>
                <a:latin typeface="Times New Roman"/>
                <a:cs typeface="Times New Roman"/>
              </a:rPr>
              <a:t>- 26,52    </a:t>
            </a:r>
            <a:r>
              <a:rPr sz="1200" spc="-10" dirty="0" smtClean="0">
                <a:solidFill>
                  <a:srgbClr val="FFFFFF"/>
                </a:solidFill>
                <a:latin typeface="Times New Roman"/>
                <a:cs typeface="Times New Roman"/>
              </a:rPr>
              <a:t> </a:t>
            </a:r>
            <a:r>
              <a:rPr sz="1200" dirty="0">
                <a:solidFill>
                  <a:srgbClr val="FFFFFF"/>
                </a:solidFill>
                <a:latin typeface="Times New Roman"/>
                <a:cs typeface="Times New Roman"/>
              </a:rPr>
              <a:t>тыс.</a:t>
            </a:r>
            <a:r>
              <a:rPr sz="1200" spc="5" dirty="0">
                <a:solidFill>
                  <a:srgbClr val="FFFFFF"/>
                </a:solidFill>
                <a:latin typeface="Times New Roman"/>
                <a:cs typeface="Times New Roman"/>
              </a:rPr>
              <a:t> </a:t>
            </a:r>
            <a:r>
              <a:rPr sz="1200" spc="-10" dirty="0">
                <a:solidFill>
                  <a:srgbClr val="FFFFFF"/>
                </a:solidFill>
                <a:latin typeface="Times New Roman"/>
                <a:cs typeface="Times New Roman"/>
              </a:rPr>
              <a:t>рублей</a:t>
            </a:r>
            <a:endParaRPr sz="1200" dirty="0">
              <a:latin typeface="Times New Roman"/>
              <a:cs typeface="Times New Roman"/>
            </a:endParaRPr>
          </a:p>
        </p:txBody>
      </p:sp>
      <p:pic>
        <p:nvPicPr>
          <p:cNvPr id="15" name="object 15"/>
          <p:cNvPicPr/>
          <p:nvPr/>
        </p:nvPicPr>
        <p:blipFill>
          <a:blip r:embed="rId7" cstate="print"/>
          <a:stretch>
            <a:fillRect/>
          </a:stretch>
        </p:blipFill>
        <p:spPr>
          <a:xfrm>
            <a:off x="60960" y="1427988"/>
            <a:ext cx="4476750" cy="2826258"/>
          </a:xfrm>
          <a:prstGeom prst="rect">
            <a:avLst/>
          </a:prstGeom>
        </p:spPr>
      </p:pic>
      <p:sp>
        <p:nvSpPr>
          <p:cNvPr id="16" name="object 16"/>
          <p:cNvSpPr txBox="1"/>
          <p:nvPr/>
        </p:nvSpPr>
        <p:spPr>
          <a:xfrm>
            <a:off x="152400" y="1474978"/>
            <a:ext cx="4222622" cy="2795637"/>
          </a:xfrm>
          <a:prstGeom prst="rect">
            <a:avLst/>
          </a:prstGeom>
        </p:spPr>
        <p:txBody>
          <a:bodyPr vert="horz" wrap="square" lIns="0" tIns="12700" rIns="0" bIns="0" rtlCol="0">
            <a:spAutoFit/>
          </a:bodyPr>
          <a:lstStyle/>
          <a:p>
            <a:pPr algn="ctr">
              <a:lnSpc>
                <a:spcPct val="100000"/>
              </a:lnSpc>
              <a:spcBef>
                <a:spcPts val="100"/>
              </a:spcBef>
            </a:pPr>
            <a:r>
              <a:rPr sz="1200" b="1" i="1" spc="-10" dirty="0" err="1">
                <a:latin typeface="Times New Roman"/>
                <a:cs typeface="Times New Roman"/>
              </a:rPr>
              <a:t>Безопасность</a:t>
            </a:r>
            <a:r>
              <a:rPr sz="1200" b="1" i="1" spc="-10" dirty="0" smtClean="0">
                <a:latin typeface="Times New Roman"/>
                <a:cs typeface="Times New Roman"/>
              </a:rPr>
              <a:t>:</a:t>
            </a:r>
            <a:endParaRPr lang="ru-RU" sz="1200" b="1" i="1" spc="-10" dirty="0" smtClean="0">
              <a:latin typeface="Times New Roman"/>
              <a:cs typeface="Times New Roman"/>
            </a:endParaRPr>
          </a:p>
          <a:p>
            <a:pPr algn="just"/>
            <a:r>
              <a:rPr lang="ru-RU" sz="1200" dirty="0" smtClean="0">
                <a:latin typeface="Times New Roman" panose="02020603050405020304" pitchFamily="18" charset="0"/>
                <a:cs typeface="Times New Roman" panose="02020603050405020304" pitchFamily="18" charset="0"/>
              </a:rPr>
              <a:t>В</a:t>
            </a:r>
            <a:r>
              <a:rPr lang="x-none" sz="1200" smtClean="0">
                <a:latin typeface="Times New Roman" panose="02020603050405020304" pitchFamily="18" charset="0"/>
                <a:cs typeface="Times New Roman" panose="02020603050405020304" pitchFamily="18" charset="0"/>
              </a:rPr>
              <a:t>се </a:t>
            </a:r>
            <a:r>
              <a:rPr lang="x-none" sz="1200">
                <a:latin typeface="Times New Roman" panose="02020603050405020304" pitchFamily="18" charset="0"/>
                <a:cs typeface="Times New Roman" panose="02020603050405020304" pitchFamily="18" charset="0"/>
              </a:rPr>
              <a:t>учреждения </a:t>
            </a:r>
            <a:r>
              <a:rPr lang="ru-RU" sz="1200" dirty="0" smtClean="0">
                <a:latin typeface="Times New Roman" panose="02020603050405020304" pitchFamily="18" charset="0"/>
                <a:cs typeface="Times New Roman" panose="02020603050405020304" pitchFamily="18" charset="0"/>
              </a:rPr>
              <a:t>ПМО </a:t>
            </a:r>
            <a:r>
              <a:rPr lang="x-none" sz="1200" smtClean="0">
                <a:latin typeface="Times New Roman" panose="02020603050405020304" pitchFamily="18" charset="0"/>
                <a:cs typeface="Times New Roman" panose="02020603050405020304" pitchFamily="18" charset="0"/>
              </a:rPr>
              <a:t>имеют </a:t>
            </a:r>
            <a:r>
              <a:rPr lang="x-none" sz="1200">
                <a:latin typeface="Times New Roman" panose="02020603050405020304" pitchFamily="18" charset="0"/>
                <a:cs typeface="Times New Roman" panose="02020603050405020304" pitchFamily="18" charset="0"/>
              </a:rPr>
              <a:t>4 категорию безопасности и паспорта безопасности.</a:t>
            </a:r>
            <a:endParaRPr lang="ru-RU" sz="1200" dirty="0">
              <a:latin typeface="Times New Roman" panose="02020603050405020304" pitchFamily="18" charset="0"/>
              <a:cs typeface="Times New Roman" panose="02020603050405020304" pitchFamily="18" charset="0"/>
            </a:endParaRPr>
          </a:p>
          <a:p>
            <a:pPr algn="just"/>
            <a:r>
              <a:rPr lang="x-none" sz="1200">
                <a:latin typeface="Times New Roman" panose="02020603050405020304" pitchFamily="18" charset="0"/>
                <a:cs typeface="Times New Roman" panose="02020603050405020304" pitchFamily="18" charset="0"/>
              </a:rPr>
              <a:t>Сверх требований к объектам 4 категории 18 объектов образования  оснащены системами видеонаблюдения и ручными металлоискателями.  </a:t>
            </a:r>
            <a:endParaRPr lang="ru-RU" sz="1200" dirty="0">
              <a:latin typeface="Times New Roman" panose="02020603050405020304" pitchFamily="18" charset="0"/>
              <a:cs typeface="Times New Roman" panose="02020603050405020304" pitchFamily="18" charset="0"/>
            </a:endParaRPr>
          </a:p>
          <a:p>
            <a:pPr algn="just"/>
            <a:r>
              <a:rPr lang="x-none" sz="1200">
                <a:latin typeface="Times New Roman" panose="02020603050405020304" pitchFamily="18" charset="0"/>
                <a:cs typeface="Times New Roman" panose="02020603050405020304" pitchFamily="18" charset="0"/>
              </a:rPr>
              <a:t>20 учреждений на 22 объектах имеют установленные сигналы (кнопки) тревожных сообщений и подключены к ОВО по г. Находке – филиал ФГКУ «УВО ВНГ России по Приморскому краю».</a:t>
            </a:r>
            <a:endParaRPr lang="ru-RU" sz="1200" dirty="0">
              <a:latin typeface="Times New Roman" panose="02020603050405020304" pitchFamily="18" charset="0"/>
              <a:cs typeface="Times New Roman" panose="02020603050405020304" pitchFamily="18" charset="0"/>
            </a:endParaRPr>
          </a:p>
          <a:p>
            <a:pPr algn="just"/>
            <a:r>
              <a:rPr lang="x-none" sz="1200">
                <a:latin typeface="Times New Roman" panose="02020603050405020304" pitchFamily="18" charset="0"/>
                <a:cs typeface="Times New Roman" panose="02020603050405020304" pitchFamily="18" charset="0"/>
              </a:rPr>
              <a:t>6 учреждений на 6 объектов не подключено к Росгвардии, но подключены к системе обеспечения вызова экстренных оперативных служб по единому номеру "112", так как не входят в зону оперативного реагирования Росгвардии.</a:t>
            </a:r>
            <a:endParaRPr lang="ru-RU" sz="1200" dirty="0">
              <a:latin typeface="Times New Roman" panose="02020603050405020304" pitchFamily="18" charset="0"/>
              <a:cs typeface="Times New Roman" panose="02020603050405020304" pitchFamily="18" charset="0"/>
            </a:endParaRPr>
          </a:p>
          <a:p>
            <a:pPr algn="ctr">
              <a:lnSpc>
                <a:spcPct val="100000"/>
              </a:lnSpc>
              <a:spcBef>
                <a:spcPts val="100"/>
              </a:spcBef>
            </a:pPr>
            <a:endParaRPr sz="1200" dirty="0">
              <a:latin typeface="Times New Roman"/>
              <a:cs typeface="Times New Roman"/>
            </a:endParaRPr>
          </a:p>
        </p:txBody>
      </p:sp>
      <p:sp>
        <p:nvSpPr>
          <p:cNvPr id="17" name="object 17"/>
          <p:cNvSpPr/>
          <p:nvPr/>
        </p:nvSpPr>
        <p:spPr>
          <a:xfrm>
            <a:off x="4526279" y="1424939"/>
            <a:ext cx="2941320" cy="3061323"/>
          </a:xfrm>
          <a:custGeom>
            <a:avLst/>
            <a:gdLst/>
            <a:ahLst/>
            <a:cxnLst/>
            <a:rect l="l" t="t" r="r" b="b"/>
            <a:pathLst>
              <a:path w="2941320" h="2632075">
                <a:moveTo>
                  <a:pt x="2941320" y="0"/>
                </a:moveTo>
                <a:lnTo>
                  <a:pt x="0" y="0"/>
                </a:lnTo>
                <a:lnTo>
                  <a:pt x="0" y="2631948"/>
                </a:lnTo>
                <a:lnTo>
                  <a:pt x="2941320" y="2631948"/>
                </a:lnTo>
                <a:lnTo>
                  <a:pt x="2941320" y="0"/>
                </a:lnTo>
                <a:close/>
              </a:path>
            </a:pathLst>
          </a:custGeom>
          <a:solidFill>
            <a:srgbClr val="DAE2F3"/>
          </a:solidFill>
        </p:spPr>
        <p:txBody>
          <a:bodyPr wrap="square" lIns="0" tIns="0" rIns="0" bIns="0" rtlCol="0"/>
          <a:lstStyle/>
          <a:p>
            <a:endParaRPr/>
          </a:p>
        </p:txBody>
      </p:sp>
      <p:sp>
        <p:nvSpPr>
          <p:cNvPr id="18" name="object 18"/>
          <p:cNvSpPr txBox="1"/>
          <p:nvPr/>
        </p:nvSpPr>
        <p:spPr>
          <a:xfrm>
            <a:off x="4605909" y="1454022"/>
            <a:ext cx="2783966" cy="3019416"/>
          </a:xfrm>
          <a:prstGeom prst="rect">
            <a:avLst/>
          </a:prstGeom>
        </p:spPr>
        <p:txBody>
          <a:bodyPr vert="horz" wrap="square" lIns="0" tIns="13335" rIns="0" bIns="0" rtlCol="0">
            <a:spAutoFit/>
          </a:bodyPr>
          <a:lstStyle/>
          <a:p>
            <a:pPr marL="840105">
              <a:lnSpc>
                <a:spcPct val="100000"/>
              </a:lnSpc>
              <a:spcBef>
                <a:spcPts val="105"/>
              </a:spcBef>
            </a:pPr>
            <a:r>
              <a:rPr sz="1100" b="1" i="1" spc="-10" dirty="0">
                <a:latin typeface="Times New Roman"/>
                <a:cs typeface="Times New Roman"/>
              </a:rPr>
              <a:t>Финансирование:</a:t>
            </a:r>
            <a:endParaRPr sz="1100" dirty="0">
              <a:latin typeface="Times New Roman"/>
              <a:cs typeface="Times New Roman"/>
            </a:endParaRPr>
          </a:p>
          <a:p>
            <a:pPr marL="12700" marR="52069" algn="just">
              <a:lnSpc>
                <a:spcPct val="100000"/>
              </a:lnSpc>
            </a:pPr>
            <a:r>
              <a:rPr sz="1200" dirty="0" err="1">
                <a:latin typeface="Times New Roman"/>
                <a:cs typeface="Times New Roman"/>
              </a:rPr>
              <a:t>Средства</a:t>
            </a:r>
            <a:r>
              <a:rPr sz="1200" spc="-50" dirty="0">
                <a:latin typeface="Times New Roman"/>
                <a:cs typeface="Times New Roman"/>
              </a:rPr>
              <a:t> </a:t>
            </a:r>
            <a:r>
              <a:rPr lang="ru-RU" sz="1200" spc="-50" dirty="0" smtClean="0">
                <a:latin typeface="Times New Roman"/>
                <a:cs typeface="Times New Roman"/>
              </a:rPr>
              <a:t>местного бюджета и </a:t>
            </a:r>
            <a:r>
              <a:rPr sz="1200" dirty="0" err="1" smtClean="0">
                <a:latin typeface="Times New Roman"/>
                <a:cs typeface="Times New Roman"/>
              </a:rPr>
              <a:t>субвенции</a:t>
            </a:r>
            <a:r>
              <a:rPr sz="1200" spc="-35" dirty="0" smtClean="0">
                <a:latin typeface="Times New Roman"/>
                <a:cs typeface="Times New Roman"/>
              </a:rPr>
              <a:t> </a:t>
            </a:r>
            <a:r>
              <a:rPr lang="ru-RU" sz="1200" spc="-35" dirty="0" smtClean="0">
                <a:latin typeface="Times New Roman"/>
                <a:cs typeface="Times New Roman"/>
              </a:rPr>
              <a:t>в </a:t>
            </a:r>
            <a:r>
              <a:rPr lang="ru-RU" sz="1200" dirty="0" smtClean="0">
                <a:latin typeface="Times New Roman"/>
                <a:cs typeface="Times New Roman"/>
              </a:rPr>
              <a:t>системе образования ПМО</a:t>
            </a:r>
            <a:r>
              <a:rPr sz="1200" spc="-35" dirty="0" smtClean="0">
                <a:latin typeface="Times New Roman"/>
                <a:cs typeface="Times New Roman"/>
              </a:rPr>
              <a:t> </a:t>
            </a:r>
            <a:r>
              <a:rPr sz="1200" dirty="0">
                <a:latin typeface="Times New Roman"/>
                <a:cs typeface="Times New Roman"/>
              </a:rPr>
              <a:t>на</a:t>
            </a:r>
            <a:r>
              <a:rPr sz="1200" spc="-10" dirty="0">
                <a:latin typeface="Times New Roman"/>
                <a:cs typeface="Times New Roman"/>
              </a:rPr>
              <a:t> </a:t>
            </a:r>
            <a:r>
              <a:rPr sz="1200" dirty="0">
                <a:latin typeface="Times New Roman"/>
                <a:cs typeface="Times New Roman"/>
              </a:rPr>
              <a:t>выплату</a:t>
            </a:r>
            <a:r>
              <a:rPr sz="1200" spc="-10" dirty="0">
                <a:latin typeface="Times New Roman"/>
                <a:cs typeface="Times New Roman"/>
              </a:rPr>
              <a:t> </a:t>
            </a:r>
            <a:r>
              <a:rPr sz="1200" dirty="0">
                <a:latin typeface="Times New Roman"/>
                <a:cs typeface="Times New Roman"/>
              </a:rPr>
              <a:t>заработной</a:t>
            </a:r>
            <a:r>
              <a:rPr sz="1200" spc="-15" dirty="0">
                <a:latin typeface="Times New Roman"/>
                <a:cs typeface="Times New Roman"/>
              </a:rPr>
              <a:t> </a:t>
            </a:r>
            <a:r>
              <a:rPr sz="1200" spc="-10" dirty="0">
                <a:latin typeface="Times New Roman"/>
                <a:cs typeface="Times New Roman"/>
              </a:rPr>
              <a:t>платы </a:t>
            </a:r>
            <a:r>
              <a:rPr sz="1200" dirty="0">
                <a:latin typeface="Times New Roman"/>
                <a:cs typeface="Times New Roman"/>
              </a:rPr>
              <a:t>(с</a:t>
            </a:r>
            <a:r>
              <a:rPr sz="1200" spc="-25" dirty="0">
                <a:latin typeface="Times New Roman"/>
                <a:cs typeface="Times New Roman"/>
              </a:rPr>
              <a:t> </a:t>
            </a:r>
            <a:r>
              <a:rPr sz="1200" dirty="0">
                <a:latin typeface="Times New Roman"/>
                <a:cs typeface="Times New Roman"/>
              </a:rPr>
              <a:t>начислениями)</a:t>
            </a:r>
            <a:r>
              <a:rPr sz="1200" spc="-45" dirty="0">
                <a:latin typeface="Times New Roman"/>
                <a:cs typeface="Times New Roman"/>
              </a:rPr>
              <a:t> </a:t>
            </a:r>
            <a:r>
              <a:rPr sz="1200" spc="-10" dirty="0" err="1" smtClean="0">
                <a:latin typeface="Times New Roman"/>
                <a:cs typeface="Times New Roman"/>
              </a:rPr>
              <a:t>сотрудникам</a:t>
            </a:r>
            <a:r>
              <a:rPr lang="ru-RU" sz="1200" dirty="0">
                <a:latin typeface="Times New Roman"/>
                <a:cs typeface="Times New Roman"/>
              </a:rPr>
              <a:t> </a:t>
            </a:r>
            <a:r>
              <a:rPr sz="1200" dirty="0" err="1" smtClean="0">
                <a:latin typeface="Times New Roman"/>
                <a:cs typeface="Times New Roman"/>
              </a:rPr>
              <a:t>образовательных</a:t>
            </a:r>
            <a:r>
              <a:rPr sz="1200" spc="-60" dirty="0" smtClean="0">
                <a:latin typeface="Times New Roman"/>
                <a:cs typeface="Times New Roman"/>
              </a:rPr>
              <a:t> </a:t>
            </a:r>
            <a:r>
              <a:rPr sz="1200" dirty="0">
                <a:latin typeface="Times New Roman"/>
                <a:cs typeface="Times New Roman"/>
              </a:rPr>
              <a:t>учреждений,</a:t>
            </a:r>
            <a:r>
              <a:rPr sz="1200" spc="-50" dirty="0">
                <a:latin typeface="Times New Roman"/>
                <a:cs typeface="Times New Roman"/>
              </a:rPr>
              <a:t> </a:t>
            </a:r>
            <a:r>
              <a:rPr sz="1200" spc="-10" dirty="0">
                <a:latin typeface="Times New Roman"/>
                <a:cs typeface="Times New Roman"/>
              </a:rPr>
              <a:t>приобретение </a:t>
            </a:r>
            <a:r>
              <a:rPr sz="1200" dirty="0">
                <a:latin typeface="Times New Roman"/>
                <a:cs typeface="Times New Roman"/>
              </a:rPr>
              <a:t>учебников,</a:t>
            </a:r>
            <a:r>
              <a:rPr sz="1200" spc="-25" dirty="0">
                <a:latin typeface="Times New Roman"/>
                <a:cs typeface="Times New Roman"/>
              </a:rPr>
              <a:t> </a:t>
            </a:r>
            <a:r>
              <a:rPr sz="1200" dirty="0">
                <a:latin typeface="Times New Roman"/>
                <a:cs typeface="Times New Roman"/>
              </a:rPr>
              <a:t>учебных</a:t>
            </a:r>
            <a:r>
              <a:rPr sz="1200" spc="-25" dirty="0">
                <a:latin typeface="Times New Roman"/>
                <a:cs typeface="Times New Roman"/>
              </a:rPr>
              <a:t> </a:t>
            </a:r>
            <a:r>
              <a:rPr sz="1200" dirty="0">
                <a:latin typeface="Times New Roman"/>
                <a:cs typeface="Times New Roman"/>
              </a:rPr>
              <a:t>пособий,</a:t>
            </a:r>
            <a:r>
              <a:rPr sz="1200" spc="-40" dirty="0">
                <a:latin typeface="Times New Roman"/>
                <a:cs typeface="Times New Roman"/>
              </a:rPr>
              <a:t> </a:t>
            </a:r>
            <a:r>
              <a:rPr sz="1200" dirty="0">
                <a:latin typeface="Times New Roman"/>
                <a:cs typeface="Times New Roman"/>
              </a:rPr>
              <a:t>игр</a:t>
            </a:r>
            <a:r>
              <a:rPr sz="1200" spc="-35" dirty="0">
                <a:latin typeface="Times New Roman"/>
                <a:cs typeface="Times New Roman"/>
              </a:rPr>
              <a:t> </a:t>
            </a:r>
            <a:r>
              <a:rPr sz="1200" dirty="0">
                <a:latin typeface="Times New Roman"/>
                <a:cs typeface="Times New Roman"/>
              </a:rPr>
              <a:t>и</a:t>
            </a:r>
            <a:r>
              <a:rPr sz="1200" spc="-25" dirty="0">
                <a:latin typeface="Times New Roman"/>
                <a:cs typeface="Times New Roman"/>
              </a:rPr>
              <a:t> </a:t>
            </a:r>
            <a:r>
              <a:rPr sz="1200" spc="-10" dirty="0">
                <a:latin typeface="Times New Roman"/>
                <a:cs typeface="Times New Roman"/>
              </a:rPr>
              <a:t>игрушек </a:t>
            </a:r>
            <a:r>
              <a:rPr sz="1200" dirty="0">
                <a:latin typeface="Times New Roman"/>
                <a:cs typeface="Times New Roman"/>
              </a:rPr>
              <a:t>были</a:t>
            </a:r>
            <a:r>
              <a:rPr sz="1200" spc="-20" dirty="0">
                <a:latin typeface="Times New Roman"/>
                <a:cs typeface="Times New Roman"/>
              </a:rPr>
              <a:t> </a:t>
            </a:r>
            <a:r>
              <a:rPr sz="1200" dirty="0">
                <a:latin typeface="Times New Roman"/>
                <a:cs typeface="Times New Roman"/>
              </a:rPr>
              <a:t>выделены</a:t>
            </a:r>
            <a:r>
              <a:rPr sz="1200" spc="-20" dirty="0">
                <a:latin typeface="Times New Roman"/>
                <a:cs typeface="Times New Roman"/>
              </a:rPr>
              <a:t> </a:t>
            </a:r>
            <a:r>
              <a:rPr sz="1200" dirty="0" err="1">
                <a:latin typeface="Times New Roman"/>
                <a:cs typeface="Times New Roman"/>
              </a:rPr>
              <a:t>на</a:t>
            </a:r>
            <a:r>
              <a:rPr sz="1200" spc="-20" dirty="0">
                <a:latin typeface="Times New Roman"/>
                <a:cs typeface="Times New Roman"/>
              </a:rPr>
              <a:t> </a:t>
            </a:r>
            <a:r>
              <a:rPr sz="1200" dirty="0" smtClean="0">
                <a:latin typeface="Times New Roman"/>
                <a:cs typeface="Times New Roman"/>
              </a:rPr>
              <a:t>202</a:t>
            </a:r>
            <a:r>
              <a:rPr lang="ru-RU" sz="1200" dirty="0" smtClean="0">
                <a:latin typeface="Times New Roman"/>
                <a:cs typeface="Times New Roman"/>
              </a:rPr>
              <a:t>5</a:t>
            </a:r>
            <a:r>
              <a:rPr sz="1200" spc="-20" dirty="0" smtClean="0">
                <a:latin typeface="Times New Roman"/>
                <a:cs typeface="Times New Roman"/>
              </a:rPr>
              <a:t> </a:t>
            </a:r>
            <a:r>
              <a:rPr sz="1200" dirty="0">
                <a:latin typeface="Times New Roman"/>
                <a:cs typeface="Times New Roman"/>
              </a:rPr>
              <a:t>год</a:t>
            </a:r>
            <a:r>
              <a:rPr sz="1200" spc="-15" dirty="0">
                <a:latin typeface="Times New Roman"/>
                <a:cs typeface="Times New Roman"/>
              </a:rPr>
              <a:t> </a:t>
            </a:r>
            <a:r>
              <a:rPr sz="1200" dirty="0">
                <a:latin typeface="Times New Roman"/>
                <a:cs typeface="Times New Roman"/>
              </a:rPr>
              <a:t>в </a:t>
            </a:r>
            <a:r>
              <a:rPr sz="1200" spc="-10" dirty="0" err="1" smtClean="0">
                <a:latin typeface="Times New Roman"/>
                <a:cs typeface="Times New Roman"/>
              </a:rPr>
              <a:t>размере</a:t>
            </a:r>
            <a:r>
              <a:rPr lang="ru-RU" sz="1200" dirty="0">
                <a:latin typeface="Times New Roman"/>
                <a:cs typeface="Times New Roman"/>
              </a:rPr>
              <a:t> </a:t>
            </a:r>
            <a:r>
              <a:rPr lang="ru-RU" sz="1200" b="1" dirty="0" smtClean="0">
                <a:latin typeface="Times New Roman"/>
                <a:cs typeface="Times New Roman"/>
              </a:rPr>
              <a:t>741514,6</a:t>
            </a:r>
            <a:r>
              <a:rPr lang="ru-RU" sz="1200" dirty="0" smtClean="0">
                <a:latin typeface="Times New Roman"/>
                <a:cs typeface="Times New Roman"/>
              </a:rPr>
              <a:t>1 </a:t>
            </a:r>
            <a:r>
              <a:rPr sz="1200" b="1" dirty="0" err="1" smtClean="0">
                <a:latin typeface="Times New Roman"/>
                <a:cs typeface="Times New Roman"/>
              </a:rPr>
              <a:t>тыс</a:t>
            </a:r>
            <a:r>
              <a:rPr sz="1200" b="1" dirty="0">
                <a:latin typeface="Times New Roman"/>
                <a:cs typeface="Times New Roman"/>
              </a:rPr>
              <a:t>.</a:t>
            </a:r>
            <a:r>
              <a:rPr sz="1200" b="1" spc="-10" dirty="0">
                <a:latin typeface="Times New Roman"/>
                <a:cs typeface="Times New Roman"/>
              </a:rPr>
              <a:t> </a:t>
            </a:r>
            <a:r>
              <a:rPr sz="1200" b="1" dirty="0">
                <a:latin typeface="Times New Roman"/>
                <a:cs typeface="Times New Roman"/>
              </a:rPr>
              <a:t>руб.,</a:t>
            </a:r>
            <a:r>
              <a:rPr sz="1200" b="1" spc="-5" dirty="0">
                <a:latin typeface="Times New Roman"/>
                <a:cs typeface="Times New Roman"/>
              </a:rPr>
              <a:t> </a:t>
            </a:r>
            <a:r>
              <a:rPr sz="1200" dirty="0">
                <a:latin typeface="Times New Roman"/>
                <a:cs typeface="Times New Roman"/>
              </a:rPr>
              <a:t>из</a:t>
            </a:r>
            <a:r>
              <a:rPr sz="1200" spc="-10" dirty="0">
                <a:latin typeface="Times New Roman"/>
                <a:cs typeface="Times New Roman"/>
              </a:rPr>
              <a:t> </a:t>
            </a:r>
            <a:r>
              <a:rPr sz="1200" spc="-20" dirty="0">
                <a:latin typeface="Times New Roman"/>
                <a:cs typeface="Times New Roman"/>
              </a:rPr>
              <a:t>них:</a:t>
            </a:r>
            <a:endParaRPr sz="1200" dirty="0">
              <a:latin typeface="Times New Roman"/>
              <a:cs typeface="Times New Roman"/>
            </a:endParaRPr>
          </a:p>
          <a:p>
            <a:pPr marL="152400" marR="801370" indent="-140335" algn="l">
              <a:lnSpc>
                <a:spcPts val="1280"/>
              </a:lnSpc>
              <a:spcBef>
                <a:spcPts val="110"/>
              </a:spcBef>
              <a:buFont typeface="Wingdings"/>
              <a:buChar char=""/>
              <a:tabLst>
                <a:tab pos="152400" algn="l"/>
                <a:tab pos="183515" algn="l"/>
              </a:tabLst>
            </a:pPr>
            <a:r>
              <a:rPr sz="1200" dirty="0">
                <a:latin typeface="Times New Roman"/>
                <a:cs typeface="Times New Roman"/>
              </a:rPr>
              <a:t>	</a:t>
            </a:r>
            <a:r>
              <a:rPr sz="1200" u="sng" dirty="0" err="1" smtClean="0">
                <a:uFill>
                  <a:solidFill>
                    <a:srgbClr val="000000"/>
                  </a:solidFill>
                </a:uFill>
                <a:latin typeface="Times New Roman"/>
                <a:cs typeface="Times New Roman"/>
              </a:rPr>
              <a:t>на</a:t>
            </a:r>
            <a:r>
              <a:rPr lang="ru-RU" sz="1200" u="sng" spc="-20" dirty="0">
                <a:uFill>
                  <a:solidFill>
                    <a:srgbClr val="000000"/>
                  </a:solidFill>
                </a:uFill>
                <a:latin typeface="Times New Roman"/>
                <a:cs typeface="Times New Roman"/>
              </a:rPr>
              <a:t> </a:t>
            </a:r>
            <a:r>
              <a:rPr sz="1200" u="sng" dirty="0" err="1" smtClean="0">
                <a:uFill>
                  <a:solidFill>
                    <a:srgbClr val="000000"/>
                  </a:solidFill>
                </a:uFill>
                <a:latin typeface="Times New Roman"/>
                <a:cs typeface="Times New Roman"/>
              </a:rPr>
              <a:t>дошкольное</a:t>
            </a:r>
            <a:r>
              <a:rPr lang="ru-RU" sz="1200" u="sng" spc="-30" dirty="0">
                <a:uFill>
                  <a:solidFill>
                    <a:srgbClr val="000000"/>
                  </a:solidFill>
                </a:uFill>
                <a:latin typeface="Times New Roman"/>
                <a:cs typeface="Times New Roman"/>
              </a:rPr>
              <a:t> </a:t>
            </a:r>
            <a:r>
              <a:rPr sz="1200" u="sng" spc="-10" dirty="0" err="1" smtClean="0">
                <a:uFill>
                  <a:solidFill>
                    <a:srgbClr val="000000"/>
                  </a:solidFill>
                </a:uFill>
                <a:latin typeface="Times New Roman"/>
                <a:cs typeface="Times New Roman"/>
              </a:rPr>
              <a:t>образование</a:t>
            </a:r>
            <a:r>
              <a:rPr sz="1200" u="sng" spc="-10" dirty="0" smtClean="0">
                <a:uFill>
                  <a:solidFill>
                    <a:srgbClr val="000000"/>
                  </a:solidFill>
                </a:uFill>
                <a:latin typeface="Times New Roman"/>
                <a:cs typeface="Times New Roman"/>
              </a:rPr>
              <a:t>:</a:t>
            </a:r>
            <a:r>
              <a:rPr lang="ru-RU" sz="1200" spc="-10" dirty="0">
                <a:latin typeface="Times New Roman"/>
                <a:cs typeface="Times New Roman"/>
              </a:rPr>
              <a:t> </a:t>
            </a:r>
            <a:r>
              <a:rPr lang="ru-RU" sz="1200" spc="-10" dirty="0" smtClean="0">
                <a:latin typeface="Times New Roman"/>
                <a:cs typeface="Times New Roman"/>
              </a:rPr>
              <a:t>159377,73</a:t>
            </a:r>
            <a:r>
              <a:rPr sz="1200" spc="-20" dirty="0" smtClean="0">
                <a:latin typeface="Times New Roman"/>
                <a:cs typeface="Times New Roman"/>
              </a:rPr>
              <a:t> </a:t>
            </a:r>
            <a:r>
              <a:rPr sz="1200" dirty="0" err="1" smtClean="0">
                <a:latin typeface="Times New Roman"/>
                <a:cs typeface="Times New Roman"/>
              </a:rPr>
              <a:t>тыс</a:t>
            </a:r>
            <a:r>
              <a:rPr sz="1200" dirty="0" smtClean="0">
                <a:latin typeface="Times New Roman"/>
                <a:cs typeface="Times New Roman"/>
              </a:rPr>
              <a:t>.</a:t>
            </a:r>
            <a:r>
              <a:rPr lang="ru-RU" sz="1200" spc="-25" dirty="0">
                <a:latin typeface="Times New Roman"/>
                <a:cs typeface="Times New Roman"/>
              </a:rPr>
              <a:t> </a:t>
            </a:r>
            <a:r>
              <a:rPr sz="1200" spc="-20" dirty="0" err="1" smtClean="0">
                <a:latin typeface="Times New Roman"/>
                <a:cs typeface="Times New Roman"/>
              </a:rPr>
              <a:t>руб</a:t>
            </a:r>
            <a:r>
              <a:rPr sz="1200" spc="-20" dirty="0">
                <a:latin typeface="Times New Roman"/>
                <a:cs typeface="Times New Roman"/>
              </a:rPr>
              <a:t>.</a:t>
            </a:r>
            <a:endParaRPr sz="1200" dirty="0">
              <a:latin typeface="Times New Roman"/>
              <a:cs typeface="Times New Roman"/>
            </a:endParaRPr>
          </a:p>
          <a:p>
            <a:pPr marL="184150" indent="-171450" algn="l">
              <a:lnSpc>
                <a:spcPts val="1305"/>
              </a:lnSpc>
              <a:spcBef>
                <a:spcPts val="5"/>
              </a:spcBef>
              <a:buFont typeface="Wingdings"/>
              <a:buChar char=""/>
              <a:tabLst>
                <a:tab pos="184150" algn="l"/>
              </a:tabLst>
            </a:pPr>
            <a:r>
              <a:rPr sz="1200" u="sng" dirty="0">
                <a:uFill>
                  <a:solidFill>
                    <a:srgbClr val="000000"/>
                  </a:solidFill>
                </a:uFill>
                <a:latin typeface="Times New Roman"/>
                <a:cs typeface="Times New Roman"/>
              </a:rPr>
              <a:t>на</a:t>
            </a:r>
            <a:r>
              <a:rPr sz="1200" u="sng" spc="-15" dirty="0">
                <a:uFill>
                  <a:solidFill>
                    <a:srgbClr val="000000"/>
                  </a:solidFill>
                </a:uFill>
                <a:latin typeface="Times New Roman"/>
                <a:cs typeface="Times New Roman"/>
              </a:rPr>
              <a:t> </a:t>
            </a:r>
            <a:r>
              <a:rPr sz="1200" u="sng" dirty="0" err="1">
                <a:uFill>
                  <a:solidFill>
                    <a:srgbClr val="000000"/>
                  </a:solidFill>
                </a:uFill>
                <a:latin typeface="Times New Roman"/>
                <a:cs typeface="Times New Roman"/>
              </a:rPr>
              <a:t>общее</a:t>
            </a:r>
            <a:r>
              <a:rPr sz="1200" u="sng" spc="-10" dirty="0">
                <a:uFill>
                  <a:solidFill>
                    <a:srgbClr val="000000"/>
                  </a:solidFill>
                </a:uFill>
                <a:latin typeface="Times New Roman"/>
                <a:cs typeface="Times New Roman"/>
              </a:rPr>
              <a:t> </a:t>
            </a:r>
            <a:r>
              <a:rPr sz="1200" u="sng" spc="-10" dirty="0" err="1" smtClean="0">
                <a:uFill>
                  <a:solidFill>
                    <a:srgbClr val="000000"/>
                  </a:solidFill>
                </a:uFill>
                <a:latin typeface="Times New Roman"/>
                <a:cs typeface="Times New Roman"/>
              </a:rPr>
              <a:t>образование</a:t>
            </a:r>
            <a:r>
              <a:rPr sz="1200" u="sng" spc="-10" dirty="0" smtClean="0">
                <a:uFill>
                  <a:solidFill>
                    <a:srgbClr val="000000"/>
                  </a:solidFill>
                </a:uFill>
                <a:latin typeface="Times New Roman"/>
                <a:cs typeface="Times New Roman"/>
              </a:rPr>
              <a:t>:</a:t>
            </a:r>
            <a:r>
              <a:rPr lang="ru-RU" sz="1200" u="sng" spc="-10" dirty="0" smtClean="0">
                <a:uFill>
                  <a:solidFill>
                    <a:srgbClr val="000000"/>
                  </a:solidFill>
                </a:uFill>
                <a:latin typeface="Times New Roman"/>
                <a:cs typeface="Times New Roman"/>
              </a:rPr>
              <a:t> 522154,85</a:t>
            </a:r>
            <a:r>
              <a:rPr lang="ru-RU" sz="1200" dirty="0">
                <a:latin typeface="Times New Roman"/>
                <a:cs typeface="Times New Roman"/>
              </a:rPr>
              <a:t> </a:t>
            </a:r>
            <a:r>
              <a:rPr sz="1200" spc="-15" dirty="0" smtClean="0">
                <a:latin typeface="Times New Roman"/>
                <a:cs typeface="Times New Roman"/>
              </a:rPr>
              <a:t> </a:t>
            </a:r>
            <a:r>
              <a:rPr sz="1200" dirty="0">
                <a:latin typeface="Times New Roman"/>
                <a:cs typeface="Times New Roman"/>
              </a:rPr>
              <a:t>тыс.</a:t>
            </a:r>
            <a:r>
              <a:rPr sz="1200" spc="-25" dirty="0">
                <a:latin typeface="Times New Roman"/>
                <a:cs typeface="Times New Roman"/>
              </a:rPr>
              <a:t> </a:t>
            </a:r>
            <a:r>
              <a:rPr sz="1200" spc="-20" dirty="0">
                <a:latin typeface="Times New Roman"/>
                <a:cs typeface="Times New Roman"/>
              </a:rPr>
              <a:t>руб.</a:t>
            </a:r>
            <a:endParaRPr sz="1200" dirty="0">
              <a:latin typeface="Times New Roman"/>
              <a:cs typeface="Times New Roman"/>
            </a:endParaRPr>
          </a:p>
          <a:p>
            <a:pPr marL="184150" marR="560705" indent="-171450" algn="l">
              <a:lnSpc>
                <a:spcPts val="1280"/>
              </a:lnSpc>
              <a:spcBef>
                <a:spcPts val="110"/>
              </a:spcBef>
              <a:buFont typeface="Wingdings"/>
              <a:buChar char=""/>
              <a:tabLst>
                <a:tab pos="187960" algn="l"/>
              </a:tabLst>
            </a:pPr>
            <a:r>
              <a:rPr sz="1200" u="sng" dirty="0">
                <a:uFill>
                  <a:solidFill>
                    <a:srgbClr val="000000"/>
                  </a:solidFill>
                </a:uFill>
                <a:latin typeface="Times New Roman"/>
                <a:cs typeface="Times New Roman"/>
              </a:rPr>
              <a:t>на</a:t>
            </a:r>
            <a:r>
              <a:rPr sz="1200" u="sng" spc="-35" dirty="0">
                <a:uFill>
                  <a:solidFill>
                    <a:srgbClr val="000000"/>
                  </a:solidFill>
                </a:uFill>
                <a:latin typeface="Times New Roman"/>
                <a:cs typeface="Times New Roman"/>
              </a:rPr>
              <a:t> </a:t>
            </a:r>
            <a:r>
              <a:rPr sz="1200" u="sng" dirty="0" err="1">
                <a:uFill>
                  <a:solidFill>
                    <a:srgbClr val="000000"/>
                  </a:solidFill>
                </a:uFill>
                <a:latin typeface="Times New Roman"/>
                <a:cs typeface="Times New Roman"/>
              </a:rPr>
              <a:t>дополнительное</a:t>
            </a:r>
            <a:r>
              <a:rPr sz="1200" u="sng" spc="-40" dirty="0">
                <a:uFill>
                  <a:solidFill>
                    <a:srgbClr val="000000"/>
                  </a:solidFill>
                </a:uFill>
                <a:latin typeface="Times New Roman"/>
                <a:cs typeface="Times New Roman"/>
              </a:rPr>
              <a:t> </a:t>
            </a:r>
            <a:r>
              <a:rPr sz="1200" u="sng" spc="-10" dirty="0" err="1" smtClean="0">
                <a:uFill>
                  <a:solidFill>
                    <a:srgbClr val="000000"/>
                  </a:solidFill>
                </a:uFill>
                <a:latin typeface="Times New Roman"/>
                <a:cs typeface="Times New Roman"/>
              </a:rPr>
              <a:t>образование</a:t>
            </a:r>
            <a:r>
              <a:rPr sz="1200" u="sng" spc="-10" dirty="0" smtClean="0">
                <a:uFill>
                  <a:solidFill>
                    <a:srgbClr val="000000"/>
                  </a:solidFill>
                </a:uFill>
                <a:latin typeface="Times New Roman"/>
                <a:cs typeface="Times New Roman"/>
              </a:rPr>
              <a:t>:</a:t>
            </a:r>
            <a:r>
              <a:rPr lang="ru-RU" sz="1200" u="sng" spc="-10" dirty="0">
                <a:uFill>
                  <a:solidFill>
                    <a:srgbClr val="000000"/>
                  </a:solidFill>
                </a:uFill>
                <a:latin typeface="Times New Roman"/>
                <a:cs typeface="Times New Roman"/>
              </a:rPr>
              <a:t> </a:t>
            </a:r>
            <a:r>
              <a:rPr lang="ru-RU" sz="1200" dirty="0" smtClean="0">
                <a:latin typeface="Times New Roman"/>
                <a:cs typeface="Times New Roman"/>
              </a:rPr>
              <a:t>59982,03 </a:t>
            </a:r>
            <a:r>
              <a:rPr sz="1200" dirty="0" err="1" smtClean="0">
                <a:latin typeface="Times New Roman"/>
                <a:cs typeface="Times New Roman"/>
              </a:rPr>
              <a:t>тыс</a:t>
            </a:r>
            <a:r>
              <a:rPr sz="1200" dirty="0">
                <a:latin typeface="Times New Roman"/>
                <a:cs typeface="Times New Roman"/>
              </a:rPr>
              <a:t>.</a:t>
            </a:r>
            <a:r>
              <a:rPr sz="1200" spc="-15" dirty="0">
                <a:latin typeface="Times New Roman"/>
                <a:cs typeface="Times New Roman"/>
              </a:rPr>
              <a:t> </a:t>
            </a:r>
            <a:r>
              <a:rPr sz="1200" spc="-20" dirty="0" err="1">
                <a:latin typeface="Times New Roman"/>
                <a:cs typeface="Times New Roman"/>
              </a:rPr>
              <a:t>руб</a:t>
            </a:r>
            <a:r>
              <a:rPr sz="1200" spc="-20" dirty="0" smtClean="0">
                <a:latin typeface="Times New Roman"/>
                <a:cs typeface="Times New Roman"/>
              </a:rPr>
              <a:t>.</a:t>
            </a:r>
            <a:endParaRPr sz="1200" dirty="0">
              <a:latin typeface="Times New Roman"/>
              <a:cs typeface="Times New Roman"/>
            </a:endParaRPr>
          </a:p>
        </p:txBody>
      </p:sp>
      <p:pic>
        <p:nvPicPr>
          <p:cNvPr id="19" name="object 19"/>
          <p:cNvPicPr/>
          <p:nvPr/>
        </p:nvPicPr>
        <p:blipFill>
          <a:blip r:embed="rId8" cstate="print"/>
          <a:stretch>
            <a:fillRect/>
          </a:stretch>
        </p:blipFill>
        <p:spPr>
          <a:xfrm>
            <a:off x="7507413" y="1293049"/>
            <a:ext cx="4684585" cy="5527930"/>
          </a:xfrm>
          <a:prstGeom prst="rect">
            <a:avLst/>
          </a:prstGeom>
        </p:spPr>
      </p:pic>
      <p:sp>
        <p:nvSpPr>
          <p:cNvPr id="20" name="object 20"/>
          <p:cNvSpPr txBox="1"/>
          <p:nvPr/>
        </p:nvSpPr>
        <p:spPr>
          <a:xfrm>
            <a:off x="7647813" y="1461008"/>
            <a:ext cx="3435985" cy="1260025"/>
          </a:xfrm>
          <a:prstGeom prst="rect">
            <a:avLst/>
          </a:prstGeom>
        </p:spPr>
        <p:txBody>
          <a:bodyPr vert="horz" wrap="square" lIns="0" tIns="12700" rIns="0" bIns="0" rtlCol="0">
            <a:spAutoFit/>
          </a:bodyPr>
          <a:lstStyle/>
          <a:p>
            <a:pPr marL="115570" algn="ctr">
              <a:lnSpc>
                <a:spcPct val="100000"/>
              </a:lnSpc>
              <a:spcBef>
                <a:spcPts val="100"/>
              </a:spcBef>
            </a:pPr>
            <a:r>
              <a:rPr sz="1200" b="1" i="1" spc="-10" dirty="0" err="1" smtClean="0">
                <a:latin typeface="Times New Roman"/>
                <a:cs typeface="Times New Roman"/>
              </a:rPr>
              <a:t>Ремонты</a:t>
            </a:r>
            <a:r>
              <a:rPr sz="1200" b="1" i="1" spc="-10" dirty="0" smtClean="0">
                <a:latin typeface="Times New Roman"/>
                <a:cs typeface="Times New Roman"/>
              </a:rPr>
              <a:t>:</a:t>
            </a:r>
            <a:endParaRPr lang="ru-RU" sz="1200" dirty="0">
              <a:latin typeface="Times New Roman"/>
              <a:cs typeface="Times New Roman"/>
            </a:endParaRPr>
          </a:p>
          <a:p>
            <a:pPr marL="115570" algn="just">
              <a:lnSpc>
                <a:spcPct val="100000"/>
              </a:lnSpc>
              <a:spcBef>
                <a:spcPts val="100"/>
              </a:spcBef>
            </a:pPr>
            <a:r>
              <a:rPr sz="1200" dirty="0" err="1" smtClean="0">
                <a:latin typeface="Times New Roman" panose="02020603050405020304" pitchFamily="18" charset="0"/>
                <a:cs typeface="Times New Roman" panose="02020603050405020304" pitchFamily="18" charset="0"/>
              </a:rPr>
              <a:t>Объем</a:t>
            </a:r>
            <a:r>
              <a:rPr sz="1200" spc="15" dirty="0" smtClean="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финансирования</a:t>
            </a:r>
            <a:r>
              <a:rPr sz="1200" spc="-2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на</a:t>
            </a:r>
            <a:r>
              <a:rPr sz="1200" spc="5"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проведение</a:t>
            </a:r>
            <a:r>
              <a:rPr sz="1200" dirty="0">
                <a:latin typeface="Times New Roman" panose="02020603050405020304" pitchFamily="18" charset="0"/>
                <a:cs typeface="Times New Roman" panose="02020603050405020304" pitchFamily="18" charset="0"/>
              </a:rPr>
              <a:t> </a:t>
            </a:r>
            <a:r>
              <a:rPr sz="1200" spc="-10" dirty="0">
                <a:latin typeface="Times New Roman" panose="02020603050405020304" pitchFamily="18" charset="0"/>
                <a:cs typeface="Times New Roman" panose="02020603050405020304" pitchFamily="18" charset="0"/>
              </a:rPr>
              <a:t>капитальных </a:t>
            </a:r>
            <a:r>
              <a:rPr sz="1200" dirty="0">
                <a:latin typeface="Times New Roman" panose="02020603050405020304" pitchFamily="18" charset="0"/>
                <a:cs typeface="Times New Roman" panose="02020603050405020304" pitchFamily="18" charset="0"/>
              </a:rPr>
              <a:t>и</a:t>
            </a:r>
            <a:r>
              <a:rPr sz="1200" spc="-40" dirty="0">
                <a:latin typeface="Times New Roman" panose="02020603050405020304" pitchFamily="18" charset="0"/>
                <a:cs typeface="Times New Roman" panose="02020603050405020304" pitchFamily="18" charset="0"/>
              </a:rPr>
              <a:t> </a:t>
            </a:r>
            <a:r>
              <a:rPr sz="1200" dirty="0">
                <a:latin typeface="Times New Roman" panose="02020603050405020304" pitchFamily="18" charset="0"/>
                <a:cs typeface="Times New Roman" panose="02020603050405020304" pitchFamily="18" charset="0"/>
              </a:rPr>
              <a:t>текущих </a:t>
            </a:r>
            <a:r>
              <a:rPr sz="1200" dirty="0" err="1">
                <a:latin typeface="Times New Roman" panose="02020603050405020304" pitchFamily="18" charset="0"/>
                <a:cs typeface="Times New Roman" panose="02020603050405020304" pitchFamily="18" charset="0"/>
              </a:rPr>
              <a:t>ремонтов</a:t>
            </a:r>
            <a:r>
              <a:rPr sz="1200" spc="-35" dirty="0">
                <a:latin typeface="Times New Roman" panose="02020603050405020304" pitchFamily="18" charset="0"/>
                <a:cs typeface="Times New Roman" panose="02020603050405020304" pitchFamily="18" charset="0"/>
              </a:rPr>
              <a:t> </a:t>
            </a:r>
            <a:r>
              <a:rPr sz="1200" dirty="0" err="1" smtClean="0">
                <a:latin typeface="Times New Roman" panose="02020603050405020304" pitchFamily="18" charset="0"/>
                <a:cs typeface="Times New Roman" panose="02020603050405020304" pitchFamily="18" charset="0"/>
              </a:rPr>
              <a:t>составил</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21641,01 тыс. руб</a:t>
            </a:r>
            <a:r>
              <a:rPr lang="ru-RU" sz="1200" dirty="0" smtClean="0">
                <a:latin typeface="Times New Roman" panose="02020603050405020304" pitchFamily="18" charset="0"/>
                <a:cs typeface="Times New Roman" panose="02020603050405020304" pitchFamily="18" charset="0"/>
              </a:rPr>
              <a:t>.:</a:t>
            </a:r>
          </a:p>
          <a:p>
            <a:pPr marL="115570" algn="just">
              <a:lnSpc>
                <a:spcPct val="100000"/>
              </a:lnSpc>
              <a:spcBef>
                <a:spcPts val="100"/>
              </a:spcBef>
            </a:pPr>
            <a:endParaRPr lang="ru-RU" sz="1200" dirty="0">
              <a:latin typeface="Times New Roman" panose="02020603050405020304" pitchFamily="18" charset="0"/>
              <a:cs typeface="Times New Roman" panose="02020603050405020304" pitchFamily="18" charset="0"/>
            </a:endParaRPr>
          </a:p>
          <a:p>
            <a:pPr marL="12700" marR="5080" algn="just">
              <a:lnSpc>
                <a:spcPct val="98800"/>
              </a:lnSpc>
              <a:spcBef>
                <a:spcPts val="930"/>
              </a:spcBef>
            </a:pPr>
            <a:r>
              <a:rPr lang="ru-RU" sz="1200" dirty="0" smtClean="0">
                <a:latin typeface="Times New Roman" panose="02020603050405020304" pitchFamily="18" charset="0"/>
                <a:cs typeface="Times New Roman" panose="02020603050405020304" pitchFamily="18" charset="0"/>
              </a:rPr>
              <a:t>  </a:t>
            </a:r>
            <a:r>
              <a:rPr sz="1200" b="1" dirty="0" smtClean="0">
                <a:latin typeface="Times New Roman" panose="02020603050405020304" pitchFamily="18" charset="0"/>
                <a:cs typeface="Times New Roman" panose="02020603050405020304" pitchFamily="18" charset="0"/>
              </a:rPr>
              <a:t>.</a:t>
            </a:r>
            <a:r>
              <a:rPr sz="1200" b="1" spc="-40" dirty="0" smtClean="0">
                <a:latin typeface="Times New Roman" panose="02020603050405020304" pitchFamily="18" charset="0"/>
                <a:cs typeface="Times New Roman" panose="02020603050405020304" pitchFamily="18" charset="0"/>
              </a:rPr>
              <a:t> </a:t>
            </a:r>
            <a:endParaRPr sz="1200" dirty="0">
              <a:latin typeface="Times New Roman" panose="02020603050405020304" pitchFamily="18" charset="0"/>
              <a:cs typeface="Times New Roman" panose="02020603050405020304" pitchFamily="18" charset="0"/>
            </a:endParaRPr>
          </a:p>
        </p:txBody>
      </p:sp>
      <p:sp>
        <p:nvSpPr>
          <p:cNvPr id="21" name="object 21"/>
          <p:cNvSpPr txBox="1"/>
          <p:nvPr/>
        </p:nvSpPr>
        <p:spPr>
          <a:xfrm>
            <a:off x="7647813" y="2304034"/>
            <a:ext cx="4163187" cy="2439129"/>
          </a:xfrm>
          <a:prstGeom prst="rect">
            <a:avLst/>
          </a:prstGeom>
        </p:spPr>
        <p:txBody>
          <a:bodyPr vert="horz" wrap="square" lIns="0" tIns="12700" rIns="0" bIns="0" rtlCol="0">
            <a:spAutoFit/>
          </a:bodyPr>
          <a:lstStyle/>
          <a:p>
            <a:r>
              <a:rPr lang="x-none" sz="1200">
                <a:latin typeface="Times New Roman" panose="02020603050405020304" pitchFamily="18" charset="0"/>
                <a:cs typeface="Times New Roman" panose="02020603050405020304" pitchFamily="18" charset="0"/>
              </a:rPr>
              <a:t>МБОУ "СОШ" с.Золотая Долина ПМО</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2 781,97</a:t>
            </a:r>
            <a:r>
              <a:rPr lang="ru-RU" sz="1200" dirty="0">
                <a:latin typeface="Times New Roman" panose="02020603050405020304" pitchFamily="18" charset="0"/>
                <a:cs typeface="Times New Roman" panose="02020603050405020304" pitchFamily="18" charset="0"/>
              </a:rPr>
              <a:t> тыс. руб.</a:t>
            </a:r>
          </a:p>
          <a:p>
            <a:r>
              <a:rPr lang="x-none" sz="1200">
                <a:latin typeface="Times New Roman" panose="02020603050405020304" pitchFamily="18" charset="0"/>
                <a:cs typeface="Times New Roman" panose="02020603050405020304" pitchFamily="18" charset="0"/>
              </a:rPr>
              <a:t>МБОУ "СОШ" пос.Николаевка ПМО </a:t>
            </a:r>
            <a:r>
              <a:rPr lang="ru-RU" sz="1200" dirty="0">
                <a:latin typeface="Times New Roman" panose="02020603050405020304" pitchFamily="18" charset="0"/>
                <a:cs typeface="Times New Roman" panose="02020603050405020304" pitchFamily="18" charset="0"/>
              </a:rPr>
              <a:t>– </a:t>
            </a:r>
            <a:r>
              <a:rPr lang="x-none" sz="1200">
                <a:latin typeface="Times New Roman" panose="02020603050405020304" pitchFamily="18" charset="0"/>
                <a:cs typeface="Times New Roman" panose="02020603050405020304" pitchFamily="18" charset="0"/>
              </a:rPr>
              <a:t>10 201,43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МБОУ "СОШ" с.Фроловка ПМО </a:t>
            </a:r>
            <a:r>
              <a:rPr lang="ru-RU" sz="1200" dirty="0">
                <a:latin typeface="Times New Roman" panose="02020603050405020304" pitchFamily="18" charset="0"/>
                <a:cs typeface="Times New Roman" panose="02020603050405020304" pitchFamily="18" charset="0"/>
              </a:rPr>
              <a:t>– </a:t>
            </a:r>
            <a:r>
              <a:rPr lang="x-none" sz="1200">
                <a:latin typeface="Times New Roman" panose="02020603050405020304" pitchFamily="18" charset="0"/>
                <a:cs typeface="Times New Roman" panose="02020603050405020304" pitchFamily="18" charset="0"/>
              </a:rPr>
              <a:t>4 090,80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МБДОУ ЦРР </a:t>
            </a:r>
            <a:r>
              <a:rPr lang="ru-RU" sz="1200" dirty="0">
                <a:latin typeface="Times New Roman" panose="02020603050405020304" pitchFamily="18" charset="0"/>
                <a:cs typeface="Times New Roman" panose="02020603050405020304" pitchFamily="18" charset="0"/>
              </a:rPr>
              <a:t>д/с </a:t>
            </a:r>
            <a:r>
              <a:rPr lang="x-none" sz="1200">
                <a:latin typeface="Times New Roman" panose="02020603050405020304" pitchFamily="18" charset="0"/>
                <a:cs typeface="Times New Roman" panose="02020603050405020304" pitchFamily="18" charset="0"/>
              </a:rPr>
              <a:t>"Светлячок" с.Владимиро-Александровское</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511,18</a:t>
            </a:r>
            <a:r>
              <a:rPr lang="ru-RU" sz="1200" dirty="0">
                <a:latin typeface="Times New Roman" panose="02020603050405020304" pitchFamily="18" charset="0"/>
                <a:cs typeface="Times New Roman" panose="02020603050405020304" pitchFamily="18" charset="0"/>
              </a:rPr>
              <a:t> тыс. руб.</a:t>
            </a:r>
          </a:p>
          <a:p>
            <a:r>
              <a:rPr lang="x-none" sz="1200">
                <a:latin typeface="Times New Roman" panose="02020603050405020304" pitchFamily="18" charset="0"/>
                <a:cs typeface="Times New Roman" panose="02020603050405020304" pitchFamily="18" charset="0"/>
              </a:rPr>
              <a:t>МБОУ «СОШ» пос. Волчанец</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249,85</a:t>
            </a:r>
            <a:r>
              <a:rPr lang="ru-RU" sz="1200" dirty="0">
                <a:latin typeface="Times New Roman" panose="02020603050405020304" pitchFamily="18" charset="0"/>
                <a:cs typeface="Times New Roman" panose="02020603050405020304" pitchFamily="18" charset="0"/>
              </a:rPr>
              <a:t> тыс. руб.</a:t>
            </a:r>
          </a:p>
          <a:p>
            <a:r>
              <a:rPr lang="x-none" sz="1200">
                <a:latin typeface="Times New Roman" panose="02020603050405020304" pitchFamily="18" charset="0"/>
                <a:cs typeface="Times New Roman" panose="02020603050405020304" pitchFamily="18" charset="0"/>
              </a:rPr>
              <a:t>МБОУ "СОШ" с.Екатериновка ПМО </a:t>
            </a:r>
            <a:r>
              <a:rPr lang="ru-RU" sz="1200" dirty="0">
                <a:latin typeface="Times New Roman" panose="02020603050405020304" pitchFamily="18" charset="0"/>
                <a:cs typeface="Times New Roman" panose="02020603050405020304" pitchFamily="18" charset="0"/>
              </a:rPr>
              <a:t>- </a:t>
            </a:r>
            <a:r>
              <a:rPr lang="x-none" sz="1200">
                <a:latin typeface="Times New Roman" panose="02020603050405020304" pitchFamily="18" charset="0"/>
                <a:cs typeface="Times New Roman" panose="02020603050405020304" pitchFamily="18" charset="0"/>
              </a:rPr>
              <a:t>926,55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МБОУ "СОШ" с.Хмыловка ПМО</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593,23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МБОУ ООШ с.Золотая Долина ПМО</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1 714,62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МБОУ СОШ с.Фроловка ПМО</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744,46 </a:t>
            </a:r>
            <a:r>
              <a:rPr lang="ru-RU" sz="1200" dirty="0">
                <a:latin typeface="Times New Roman" panose="02020603050405020304" pitchFamily="18" charset="0"/>
                <a:cs typeface="Times New Roman" panose="02020603050405020304" pitchFamily="18" charset="0"/>
              </a:rPr>
              <a:t>тыс. руб.</a:t>
            </a:r>
          </a:p>
          <a:p>
            <a:r>
              <a:rPr lang="x-none" sz="1200">
                <a:latin typeface="Times New Roman" panose="02020603050405020304" pitchFamily="18" charset="0"/>
                <a:cs typeface="Times New Roman" panose="02020603050405020304" pitchFamily="18" charset="0"/>
              </a:rPr>
              <a:t>МБОУ СОШ с.Золотая Долина ПМО</a:t>
            </a:r>
            <a:r>
              <a:rPr lang="ru-RU" sz="1200" dirty="0">
                <a:latin typeface="Times New Roman" panose="02020603050405020304" pitchFamily="18" charset="0"/>
                <a:cs typeface="Times New Roman" panose="02020603050405020304" pitchFamily="18" charset="0"/>
              </a:rPr>
              <a:t> - </a:t>
            </a:r>
            <a:r>
              <a:rPr lang="x-none" sz="1200">
                <a:latin typeface="Times New Roman" panose="02020603050405020304" pitchFamily="18" charset="0"/>
                <a:cs typeface="Times New Roman" panose="02020603050405020304" pitchFamily="18" charset="0"/>
              </a:rPr>
              <a:t>76,75 </a:t>
            </a:r>
            <a:r>
              <a:rPr lang="ru-RU" sz="1200" dirty="0">
                <a:latin typeface="Times New Roman" panose="02020603050405020304" pitchFamily="18" charset="0"/>
                <a:cs typeface="Times New Roman" panose="02020603050405020304" pitchFamily="18" charset="0"/>
              </a:rPr>
              <a:t>тыс. руб.</a:t>
            </a:r>
          </a:p>
          <a:p>
            <a:pPr marL="354965" indent="-342265">
              <a:lnSpc>
                <a:spcPct val="100000"/>
              </a:lnSpc>
              <a:spcBef>
                <a:spcPts val="100"/>
              </a:spcBef>
              <a:buFont typeface="Wingdings"/>
              <a:buChar char=""/>
              <a:tabLst>
                <a:tab pos="354965" algn="l"/>
              </a:tabLst>
            </a:pPr>
            <a:endParaRPr lang="ru-RU" sz="1200" dirty="0">
              <a:latin typeface="Times New Roman"/>
              <a:cs typeface="Times New Roman"/>
            </a:endParaRPr>
          </a:p>
          <a:p>
            <a:pPr marL="12700">
              <a:lnSpc>
                <a:spcPct val="100000"/>
              </a:lnSpc>
              <a:spcBef>
                <a:spcPts val="100"/>
              </a:spcBef>
              <a:tabLst>
                <a:tab pos="354965" algn="l"/>
              </a:tabLst>
            </a:pPr>
            <a:endParaRPr sz="1200" dirty="0">
              <a:latin typeface="Times New Roman"/>
              <a:cs typeface="Times New Roman"/>
            </a:endParaRPr>
          </a:p>
        </p:txBody>
      </p:sp>
      <p:pic>
        <p:nvPicPr>
          <p:cNvPr id="32" name="Picture 6" descr="Главное изображение школы."/>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032" y="4212008"/>
            <a:ext cx="3465576" cy="2111691"/>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7618158" y="4384655"/>
            <a:ext cx="4222495" cy="1200329"/>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В рамках реализации проекта инициативного бюджетирования па направлению "Молодежный бюджет" была установлена беговая дорожка вокруг школьного стадиона МБОУ "СОШ" с</a:t>
            </a:r>
            <a:r>
              <a:rPr lang="ru-RU" sz="1200" dirty="0" smtClean="0">
                <a:latin typeface="Times New Roman" panose="02020603050405020304" pitchFamily="18" charset="0"/>
                <a:cs typeface="Times New Roman" panose="02020603050405020304" pitchFamily="18" charset="0"/>
              </a:rPr>
              <a:t>. Сергеевка </a:t>
            </a:r>
            <a:r>
              <a:rPr lang="ru-RU" sz="1200" dirty="0">
                <a:latin typeface="Times New Roman" panose="02020603050405020304" pitchFamily="18" charset="0"/>
                <a:cs typeface="Times New Roman" panose="02020603050405020304" pitchFamily="18" charset="0"/>
              </a:rPr>
              <a:t>ПМО на сумму 1 515,15 тыс. руб.; из них средства краевого бюджета – 1500,00 тыс. руб., средства местного бюджета – 15,15 тыс. руб.</a:t>
            </a:r>
          </a:p>
        </p:txBody>
      </p:sp>
      <p:sp>
        <p:nvSpPr>
          <p:cNvPr id="28" name="Прямоугольник 27"/>
          <p:cNvSpPr/>
          <p:nvPr/>
        </p:nvSpPr>
        <p:spPr>
          <a:xfrm>
            <a:off x="7588505" y="5584984"/>
            <a:ext cx="4222495" cy="1015663"/>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Из краевого бюджета для  ликвидации  чрезвычайных ситуаций природного и техногенного характера. Проведение неотложных аварийно-восстановительных работ на здании МБОУ "ООШ" с</a:t>
            </a:r>
            <a:r>
              <a:rPr lang="ru-RU" sz="1200" dirty="0" smtClean="0">
                <a:latin typeface="Times New Roman" panose="02020603050405020304" pitchFamily="18" charset="0"/>
                <a:cs typeface="Times New Roman" panose="02020603050405020304" pitchFamily="18" charset="0"/>
              </a:rPr>
              <a:t>. Золотая </a:t>
            </a:r>
            <a:r>
              <a:rPr lang="ru-RU" sz="1200" dirty="0">
                <a:latin typeface="Times New Roman" panose="02020603050405020304" pitchFamily="18" charset="0"/>
                <a:cs typeface="Times New Roman" panose="02020603050405020304" pitchFamily="18" charset="0"/>
              </a:rPr>
              <a:t>Долина ПМО на сумму 9 785,61 тыс. руб.</a:t>
            </a:r>
          </a:p>
        </p:txBody>
      </p:sp>
      <p:pic>
        <p:nvPicPr>
          <p:cNvPr id="23" name="object 8"/>
          <p:cNvPicPr/>
          <p:nvPr/>
        </p:nvPicPr>
        <p:blipFill>
          <a:blip r:embed="rId10" cstate="print"/>
          <a:stretch>
            <a:fillRect/>
          </a:stretch>
        </p:blipFill>
        <p:spPr>
          <a:xfrm>
            <a:off x="9220200" y="-76200"/>
            <a:ext cx="3134453"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150876"/>
              <a:ext cx="9560814" cy="151257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 dirty="0"/>
              <a:t>ОРГАНИЗАЦИЯ</a:t>
            </a:r>
            <a:r>
              <a:rPr spc="-60" dirty="0"/>
              <a:t> </a:t>
            </a:r>
            <a:r>
              <a:rPr spc="-50" dirty="0"/>
              <a:t>РАБОТЫ</a:t>
            </a:r>
            <a:r>
              <a:rPr spc="-55" dirty="0"/>
              <a:t> </a:t>
            </a:r>
            <a:r>
              <a:rPr dirty="0"/>
              <a:t>С</a:t>
            </a:r>
            <a:r>
              <a:rPr spc="-35" dirty="0"/>
              <a:t> </a:t>
            </a:r>
            <a:r>
              <a:rPr spc="-10" dirty="0"/>
              <a:t>ПЕДАГОГИЧЕСКИМИ</a:t>
            </a:r>
            <a:r>
              <a:rPr spc="-60" dirty="0"/>
              <a:t> </a:t>
            </a:r>
            <a:r>
              <a:rPr spc="-10" dirty="0"/>
              <a:t>КАДРАМИ</a:t>
            </a:r>
          </a:p>
        </p:txBody>
      </p:sp>
      <p:grpSp>
        <p:nvGrpSpPr>
          <p:cNvPr id="6" name="object 6"/>
          <p:cNvGrpSpPr/>
          <p:nvPr/>
        </p:nvGrpSpPr>
        <p:grpSpPr>
          <a:xfrm>
            <a:off x="781479" y="2438399"/>
            <a:ext cx="11427275" cy="4499623"/>
            <a:chOff x="764725" y="2438399"/>
            <a:chExt cx="11427275" cy="4499623"/>
          </a:xfrm>
        </p:grpSpPr>
        <p:pic>
          <p:nvPicPr>
            <p:cNvPr id="7" name="object 7"/>
            <p:cNvPicPr/>
            <p:nvPr/>
          </p:nvPicPr>
          <p:blipFill>
            <a:blip r:embed="rId4" cstate="print"/>
            <a:stretch>
              <a:fillRect/>
            </a:stretch>
          </p:blipFill>
          <p:spPr>
            <a:xfrm>
              <a:off x="4046220" y="2438399"/>
              <a:ext cx="8145780" cy="4419598"/>
            </a:xfrm>
            <a:prstGeom prst="rect">
              <a:avLst/>
            </a:prstGeom>
          </p:spPr>
        </p:pic>
        <p:pic>
          <p:nvPicPr>
            <p:cNvPr id="9" name="object 9"/>
            <p:cNvPicPr/>
            <p:nvPr/>
          </p:nvPicPr>
          <p:blipFill>
            <a:blip r:embed="rId5" cstate="print"/>
            <a:stretch>
              <a:fillRect/>
            </a:stretch>
          </p:blipFill>
          <p:spPr>
            <a:xfrm>
              <a:off x="764725" y="5943600"/>
              <a:ext cx="5028438" cy="994422"/>
            </a:xfrm>
            <a:prstGeom prst="rect">
              <a:avLst/>
            </a:prstGeom>
          </p:spPr>
        </p:pic>
      </p:grpSp>
      <p:pic>
        <p:nvPicPr>
          <p:cNvPr id="11" name="object 11"/>
          <p:cNvPicPr/>
          <p:nvPr/>
        </p:nvPicPr>
        <p:blipFill>
          <a:blip r:embed="rId6" cstate="print"/>
          <a:stretch>
            <a:fillRect/>
          </a:stretch>
        </p:blipFill>
        <p:spPr>
          <a:xfrm>
            <a:off x="0" y="4303930"/>
            <a:ext cx="5028438" cy="1736030"/>
          </a:xfrm>
          <a:prstGeom prst="rect">
            <a:avLst/>
          </a:prstGeom>
        </p:spPr>
      </p:pic>
      <p:sp>
        <p:nvSpPr>
          <p:cNvPr id="12" name="object 12"/>
          <p:cNvSpPr txBox="1"/>
          <p:nvPr/>
        </p:nvSpPr>
        <p:spPr>
          <a:xfrm>
            <a:off x="254304" y="4512370"/>
            <a:ext cx="4605884" cy="435376"/>
          </a:xfrm>
          <a:prstGeom prst="rect">
            <a:avLst/>
          </a:prstGeom>
        </p:spPr>
        <p:txBody>
          <a:bodyPr vert="horz" wrap="square" lIns="0" tIns="40005" rIns="0" bIns="0" rtlCol="0">
            <a:spAutoFit/>
          </a:bodyPr>
          <a:lstStyle/>
          <a:p>
            <a:pPr marL="12700">
              <a:lnSpc>
                <a:spcPct val="100000"/>
              </a:lnSpc>
              <a:spcBef>
                <a:spcPts val="315"/>
              </a:spcBef>
            </a:pPr>
            <a:r>
              <a:rPr sz="1200" b="1" dirty="0">
                <a:latin typeface="Times New Roman"/>
                <a:cs typeface="Times New Roman"/>
              </a:rPr>
              <a:t>Работа</a:t>
            </a:r>
            <a:r>
              <a:rPr sz="1200" b="1" spc="-30" dirty="0">
                <a:latin typeface="Times New Roman"/>
                <a:cs typeface="Times New Roman"/>
              </a:rPr>
              <a:t> </a:t>
            </a:r>
            <a:r>
              <a:rPr sz="1200" b="1" dirty="0">
                <a:latin typeface="Times New Roman"/>
                <a:cs typeface="Times New Roman"/>
              </a:rPr>
              <a:t>с</a:t>
            </a:r>
            <a:r>
              <a:rPr sz="1200" b="1" spc="-20" dirty="0">
                <a:latin typeface="Times New Roman"/>
                <a:cs typeface="Times New Roman"/>
              </a:rPr>
              <a:t> </a:t>
            </a:r>
            <a:r>
              <a:rPr sz="1200" b="1" spc="-10" dirty="0">
                <a:latin typeface="Times New Roman"/>
                <a:cs typeface="Times New Roman"/>
              </a:rPr>
              <a:t>молодыми </a:t>
            </a:r>
            <a:r>
              <a:rPr sz="1200" b="1" dirty="0">
                <a:latin typeface="Times New Roman"/>
                <a:cs typeface="Times New Roman"/>
              </a:rPr>
              <a:t>специалистами</a:t>
            </a:r>
            <a:r>
              <a:rPr sz="1200" b="1" spc="-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одно</a:t>
            </a:r>
            <a:r>
              <a:rPr sz="1200" spc="-25" dirty="0">
                <a:latin typeface="Times New Roman"/>
                <a:cs typeface="Times New Roman"/>
              </a:rPr>
              <a:t> </a:t>
            </a:r>
            <a:r>
              <a:rPr sz="1200" dirty="0">
                <a:latin typeface="Times New Roman"/>
                <a:cs typeface="Times New Roman"/>
              </a:rPr>
              <a:t>из</a:t>
            </a:r>
            <a:r>
              <a:rPr sz="1200" spc="-40" dirty="0">
                <a:latin typeface="Times New Roman"/>
                <a:cs typeface="Times New Roman"/>
              </a:rPr>
              <a:t> </a:t>
            </a:r>
            <a:r>
              <a:rPr sz="1200" spc="-10" dirty="0">
                <a:latin typeface="Times New Roman"/>
                <a:cs typeface="Times New Roman"/>
              </a:rPr>
              <a:t>приоритетных</a:t>
            </a:r>
            <a:endParaRPr sz="1200" dirty="0">
              <a:latin typeface="Times New Roman"/>
              <a:cs typeface="Times New Roman"/>
            </a:endParaRPr>
          </a:p>
          <a:p>
            <a:pPr marL="12700">
              <a:lnSpc>
                <a:spcPct val="100000"/>
              </a:lnSpc>
              <a:spcBef>
                <a:spcPts val="215"/>
              </a:spcBef>
            </a:pPr>
            <a:r>
              <a:rPr sz="1200" spc="-10" dirty="0" err="1">
                <a:latin typeface="Times New Roman"/>
                <a:cs typeface="Times New Roman"/>
              </a:rPr>
              <a:t>направлений</a:t>
            </a:r>
            <a:r>
              <a:rPr sz="1200" spc="-60" dirty="0">
                <a:latin typeface="Times New Roman"/>
                <a:cs typeface="Times New Roman"/>
              </a:rPr>
              <a:t> </a:t>
            </a:r>
            <a:r>
              <a:rPr sz="1200" spc="-30" dirty="0" smtClean="0">
                <a:latin typeface="Times New Roman"/>
                <a:cs typeface="Times New Roman"/>
              </a:rPr>
              <a:t> </a:t>
            </a:r>
            <a:r>
              <a:rPr sz="1200" dirty="0" err="1">
                <a:latin typeface="Times New Roman"/>
                <a:cs typeface="Times New Roman"/>
              </a:rPr>
              <a:t>деятельности</a:t>
            </a:r>
            <a:r>
              <a:rPr sz="1200" spc="-20" dirty="0">
                <a:latin typeface="Times New Roman"/>
                <a:cs typeface="Times New Roman"/>
              </a:rPr>
              <a:t> </a:t>
            </a:r>
            <a:r>
              <a:rPr lang="ru-RU" sz="1200" spc="-10" dirty="0">
                <a:latin typeface="Times New Roman"/>
                <a:cs typeface="Times New Roman"/>
              </a:rPr>
              <a:t> </a:t>
            </a:r>
            <a:r>
              <a:rPr lang="ru-RU" sz="1200" spc="-10" dirty="0" smtClean="0">
                <a:latin typeface="Times New Roman"/>
                <a:cs typeface="Times New Roman"/>
              </a:rPr>
              <a:t>системы образования ПМО.</a:t>
            </a:r>
            <a:endParaRPr sz="1200" dirty="0">
              <a:latin typeface="Times New Roman"/>
              <a:cs typeface="Times New Roman"/>
            </a:endParaRPr>
          </a:p>
        </p:txBody>
      </p:sp>
      <p:pic>
        <p:nvPicPr>
          <p:cNvPr id="15" name="object 15"/>
          <p:cNvPicPr/>
          <p:nvPr/>
        </p:nvPicPr>
        <p:blipFill>
          <a:blip r:embed="rId7" cstate="print"/>
          <a:stretch>
            <a:fillRect/>
          </a:stretch>
        </p:blipFill>
        <p:spPr>
          <a:xfrm>
            <a:off x="172928" y="2717294"/>
            <a:ext cx="4557522" cy="1903353"/>
          </a:xfrm>
          <a:prstGeom prst="rect">
            <a:avLst/>
          </a:prstGeom>
        </p:spPr>
      </p:pic>
      <p:grpSp>
        <p:nvGrpSpPr>
          <p:cNvPr id="17" name="object 17"/>
          <p:cNvGrpSpPr/>
          <p:nvPr/>
        </p:nvGrpSpPr>
        <p:grpSpPr>
          <a:xfrm>
            <a:off x="11501628" y="6153911"/>
            <a:ext cx="647700" cy="647700"/>
            <a:chOff x="11501628" y="6153911"/>
            <a:chExt cx="647700" cy="647700"/>
          </a:xfrm>
        </p:grpSpPr>
        <p:sp>
          <p:nvSpPr>
            <p:cNvPr id="18" name="object 18"/>
            <p:cNvSpPr/>
            <p:nvPr/>
          </p:nvSpPr>
          <p:spPr>
            <a:xfrm>
              <a:off x="11520678" y="6172961"/>
              <a:ext cx="609600" cy="609600"/>
            </a:xfrm>
            <a:custGeom>
              <a:avLst/>
              <a:gdLst/>
              <a:ahLst/>
              <a:cxnLst/>
              <a:rect l="l" t="t" r="r" b="b"/>
              <a:pathLst>
                <a:path w="609600" h="609600">
                  <a:moveTo>
                    <a:pt x="304800" y="0"/>
                  </a:moveTo>
                  <a:lnTo>
                    <a:pt x="255374" y="3989"/>
                  </a:lnTo>
                  <a:lnTo>
                    <a:pt x="208483" y="15538"/>
                  </a:lnTo>
                  <a:lnTo>
                    <a:pt x="164753" y="34020"/>
                  </a:lnTo>
                  <a:lnTo>
                    <a:pt x="124815" y="58808"/>
                  </a:lnTo>
                  <a:lnTo>
                    <a:pt x="89296" y="89273"/>
                  </a:lnTo>
                  <a:lnTo>
                    <a:pt x="58826" y="124788"/>
                  </a:lnTo>
                  <a:lnTo>
                    <a:pt x="34032" y="164725"/>
                  </a:lnTo>
                  <a:lnTo>
                    <a:pt x="15544" y="208458"/>
                  </a:lnTo>
                  <a:lnTo>
                    <a:pt x="3990" y="255359"/>
                  </a:lnTo>
                  <a:lnTo>
                    <a:pt x="0" y="304799"/>
                  </a:lnTo>
                  <a:lnTo>
                    <a:pt x="3990" y="354240"/>
                  </a:lnTo>
                  <a:lnTo>
                    <a:pt x="15544" y="401141"/>
                  </a:lnTo>
                  <a:lnTo>
                    <a:pt x="34032" y="444873"/>
                  </a:lnTo>
                  <a:lnTo>
                    <a:pt x="58826" y="484811"/>
                  </a:lnTo>
                  <a:lnTo>
                    <a:pt x="89296" y="520326"/>
                  </a:lnTo>
                  <a:lnTo>
                    <a:pt x="124815" y="550791"/>
                  </a:lnTo>
                  <a:lnTo>
                    <a:pt x="164753" y="575578"/>
                  </a:lnTo>
                  <a:lnTo>
                    <a:pt x="208483" y="594060"/>
                  </a:lnTo>
                  <a:lnTo>
                    <a:pt x="255374" y="605609"/>
                  </a:lnTo>
                  <a:lnTo>
                    <a:pt x="304800" y="609598"/>
                  </a:lnTo>
                  <a:lnTo>
                    <a:pt x="354225" y="605609"/>
                  </a:lnTo>
                  <a:lnTo>
                    <a:pt x="401116" y="594060"/>
                  </a:lnTo>
                  <a:lnTo>
                    <a:pt x="444846" y="575578"/>
                  </a:lnTo>
                  <a:lnTo>
                    <a:pt x="484784" y="550791"/>
                  </a:lnTo>
                  <a:lnTo>
                    <a:pt x="520303" y="520326"/>
                  </a:lnTo>
                  <a:lnTo>
                    <a:pt x="550773" y="484811"/>
                  </a:lnTo>
                  <a:lnTo>
                    <a:pt x="575567" y="444873"/>
                  </a:lnTo>
                  <a:lnTo>
                    <a:pt x="594055" y="401141"/>
                  </a:lnTo>
                  <a:lnTo>
                    <a:pt x="605609" y="354240"/>
                  </a:lnTo>
                  <a:lnTo>
                    <a:pt x="609600" y="304799"/>
                  </a:lnTo>
                  <a:lnTo>
                    <a:pt x="605609" y="255359"/>
                  </a:lnTo>
                  <a:lnTo>
                    <a:pt x="594055" y="208458"/>
                  </a:lnTo>
                  <a:lnTo>
                    <a:pt x="575567" y="164725"/>
                  </a:lnTo>
                  <a:lnTo>
                    <a:pt x="550773" y="124788"/>
                  </a:lnTo>
                  <a:lnTo>
                    <a:pt x="520303" y="89273"/>
                  </a:lnTo>
                  <a:lnTo>
                    <a:pt x="484784" y="58808"/>
                  </a:lnTo>
                  <a:lnTo>
                    <a:pt x="444846" y="34020"/>
                  </a:lnTo>
                  <a:lnTo>
                    <a:pt x="401116" y="15538"/>
                  </a:lnTo>
                  <a:lnTo>
                    <a:pt x="354225" y="3989"/>
                  </a:lnTo>
                  <a:lnTo>
                    <a:pt x="304800" y="0"/>
                  </a:lnTo>
                  <a:close/>
                </a:path>
              </a:pathLst>
            </a:custGeom>
            <a:solidFill>
              <a:srgbClr val="FFFFFF"/>
            </a:solidFill>
          </p:spPr>
          <p:txBody>
            <a:bodyPr wrap="square" lIns="0" tIns="0" rIns="0" bIns="0" rtlCol="0"/>
            <a:lstStyle/>
            <a:p>
              <a:endParaRPr/>
            </a:p>
          </p:txBody>
        </p:sp>
        <p:sp>
          <p:nvSpPr>
            <p:cNvPr id="19" name="object 19"/>
            <p:cNvSpPr/>
            <p:nvPr/>
          </p:nvSpPr>
          <p:spPr>
            <a:xfrm>
              <a:off x="11520678" y="6172961"/>
              <a:ext cx="609600" cy="609600"/>
            </a:xfrm>
            <a:custGeom>
              <a:avLst/>
              <a:gdLst/>
              <a:ahLst/>
              <a:cxnLst/>
              <a:rect l="l" t="t" r="r" b="b"/>
              <a:pathLst>
                <a:path w="609600" h="609600">
                  <a:moveTo>
                    <a:pt x="0" y="304799"/>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799"/>
                  </a:lnTo>
                  <a:lnTo>
                    <a:pt x="605609" y="354240"/>
                  </a:lnTo>
                  <a:lnTo>
                    <a:pt x="594055" y="401141"/>
                  </a:lnTo>
                  <a:lnTo>
                    <a:pt x="575567" y="444873"/>
                  </a:lnTo>
                  <a:lnTo>
                    <a:pt x="550773" y="484811"/>
                  </a:lnTo>
                  <a:lnTo>
                    <a:pt x="520303" y="520326"/>
                  </a:lnTo>
                  <a:lnTo>
                    <a:pt x="484784" y="550791"/>
                  </a:lnTo>
                  <a:lnTo>
                    <a:pt x="444846" y="575578"/>
                  </a:lnTo>
                  <a:lnTo>
                    <a:pt x="401116" y="594060"/>
                  </a:lnTo>
                  <a:lnTo>
                    <a:pt x="354225" y="605609"/>
                  </a:lnTo>
                  <a:lnTo>
                    <a:pt x="304800" y="609598"/>
                  </a:lnTo>
                  <a:lnTo>
                    <a:pt x="255374" y="605609"/>
                  </a:lnTo>
                  <a:lnTo>
                    <a:pt x="208483" y="594060"/>
                  </a:lnTo>
                  <a:lnTo>
                    <a:pt x="164753" y="575578"/>
                  </a:lnTo>
                  <a:lnTo>
                    <a:pt x="124815" y="550791"/>
                  </a:lnTo>
                  <a:lnTo>
                    <a:pt x="89296" y="520326"/>
                  </a:lnTo>
                  <a:lnTo>
                    <a:pt x="58826" y="484811"/>
                  </a:lnTo>
                  <a:lnTo>
                    <a:pt x="34032" y="444873"/>
                  </a:lnTo>
                  <a:lnTo>
                    <a:pt x="15544" y="401141"/>
                  </a:lnTo>
                  <a:lnTo>
                    <a:pt x="3990" y="354240"/>
                  </a:lnTo>
                  <a:lnTo>
                    <a:pt x="0" y="304799"/>
                  </a:lnTo>
                  <a:close/>
                </a:path>
              </a:pathLst>
            </a:custGeom>
            <a:ln w="38100">
              <a:solidFill>
                <a:srgbClr val="FF0000"/>
              </a:solidFill>
            </a:ln>
          </p:spPr>
          <p:txBody>
            <a:bodyPr wrap="square" lIns="0" tIns="0" rIns="0" bIns="0" rtlCol="0"/>
            <a:lstStyle/>
            <a:p>
              <a:endParaRPr/>
            </a:p>
          </p:txBody>
        </p:sp>
      </p:grpSp>
      <p:pic>
        <p:nvPicPr>
          <p:cNvPr id="24" name="object 24"/>
          <p:cNvPicPr/>
          <p:nvPr/>
        </p:nvPicPr>
        <p:blipFill>
          <a:blip r:embed="rId8" cstate="print"/>
          <a:stretch>
            <a:fillRect/>
          </a:stretch>
        </p:blipFill>
        <p:spPr>
          <a:xfrm>
            <a:off x="109728" y="1350263"/>
            <a:ext cx="2111502" cy="1240537"/>
          </a:xfrm>
          <a:prstGeom prst="rect">
            <a:avLst/>
          </a:prstGeom>
        </p:spPr>
      </p:pic>
      <p:sp>
        <p:nvSpPr>
          <p:cNvPr id="25" name="object 25"/>
          <p:cNvSpPr txBox="1"/>
          <p:nvPr/>
        </p:nvSpPr>
        <p:spPr>
          <a:xfrm>
            <a:off x="243636" y="1402537"/>
            <a:ext cx="1804670" cy="812402"/>
          </a:xfrm>
          <a:prstGeom prst="rect">
            <a:avLst/>
          </a:prstGeom>
        </p:spPr>
        <p:txBody>
          <a:bodyPr vert="horz" wrap="square" lIns="0" tIns="12065" rIns="0" bIns="0" rtlCol="0">
            <a:spAutoFit/>
          </a:bodyPr>
          <a:lstStyle/>
          <a:p>
            <a:pPr marL="12700" marR="5080">
              <a:lnSpc>
                <a:spcPct val="100000"/>
              </a:lnSpc>
              <a:spcBef>
                <a:spcPts val="95"/>
              </a:spcBef>
            </a:pPr>
            <a:r>
              <a:rPr sz="1300" spc="-10" dirty="0">
                <a:solidFill>
                  <a:srgbClr val="F1F1F1"/>
                </a:solidFill>
                <a:latin typeface="Times New Roman"/>
                <a:cs typeface="Times New Roman"/>
              </a:rPr>
              <a:t>Работники общеобразовательных </a:t>
            </a:r>
            <a:r>
              <a:rPr sz="1300" dirty="0">
                <a:solidFill>
                  <a:srgbClr val="F1F1F1"/>
                </a:solidFill>
                <a:latin typeface="Times New Roman"/>
                <a:cs typeface="Times New Roman"/>
              </a:rPr>
              <a:t>учреждений</a:t>
            </a:r>
            <a:r>
              <a:rPr sz="1300" spc="20" dirty="0">
                <a:solidFill>
                  <a:srgbClr val="F1F1F1"/>
                </a:solidFill>
                <a:latin typeface="Times New Roman"/>
                <a:cs typeface="Times New Roman"/>
              </a:rPr>
              <a:t> </a:t>
            </a:r>
            <a:r>
              <a:rPr sz="1300" dirty="0">
                <a:solidFill>
                  <a:srgbClr val="F1F1F1"/>
                </a:solidFill>
                <a:latin typeface="Times New Roman"/>
                <a:cs typeface="Times New Roman"/>
              </a:rPr>
              <a:t>–</a:t>
            </a:r>
            <a:r>
              <a:rPr sz="1300" spc="-40" dirty="0">
                <a:solidFill>
                  <a:srgbClr val="F1F1F1"/>
                </a:solidFill>
                <a:latin typeface="Times New Roman"/>
                <a:cs typeface="Times New Roman"/>
              </a:rPr>
              <a:t> </a:t>
            </a:r>
            <a:r>
              <a:rPr lang="ru-RU" sz="1300" b="1" dirty="0" smtClean="0">
                <a:solidFill>
                  <a:srgbClr val="F1F1F1"/>
                </a:solidFill>
                <a:latin typeface="Times New Roman"/>
                <a:cs typeface="Times New Roman"/>
              </a:rPr>
              <a:t>280</a:t>
            </a:r>
            <a:r>
              <a:rPr sz="1300" b="1" spc="-30" dirty="0" smtClean="0">
                <a:solidFill>
                  <a:srgbClr val="F1F1F1"/>
                </a:solidFill>
                <a:latin typeface="Times New Roman"/>
                <a:cs typeface="Times New Roman"/>
              </a:rPr>
              <a:t> </a:t>
            </a:r>
            <a:r>
              <a:rPr sz="1300" b="1" spc="-10" dirty="0">
                <a:solidFill>
                  <a:srgbClr val="F1F1F1"/>
                </a:solidFill>
                <a:latin typeface="Times New Roman"/>
                <a:cs typeface="Times New Roman"/>
              </a:rPr>
              <a:t>чел.</a:t>
            </a:r>
            <a:r>
              <a:rPr sz="1300" spc="-10" dirty="0">
                <a:solidFill>
                  <a:srgbClr val="F1F1F1"/>
                </a:solidFill>
                <a:latin typeface="Times New Roman"/>
                <a:cs typeface="Times New Roman"/>
              </a:rPr>
              <a:t>, </a:t>
            </a:r>
            <a:endParaRPr sz="1300" dirty="0">
              <a:latin typeface="Times New Roman"/>
              <a:cs typeface="Times New Roman"/>
            </a:endParaRPr>
          </a:p>
          <a:p>
            <a:pPr marL="12700" marR="182880">
              <a:lnSpc>
                <a:spcPct val="100000"/>
              </a:lnSpc>
              <a:spcBef>
                <a:spcPts val="5"/>
              </a:spcBef>
            </a:pPr>
            <a:r>
              <a:rPr sz="1300" dirty="0">
                <a:solidFill>
                  <a:srgbClr val="F1F1F1"/>
                </a:solidFill>
                <a:latin typeface="Times New Roman"/>
                <a:cs typeface="Times New Roman"/>
              </a:rPr>
              <a:t>учителей</a:t>
            </a:r>
            <a:r>
              <a:rPr sz="1300" spc="10" dirty="0">
                <a:solidFill>
                  <a:srgbClr val="F1F1F1"/>
                </a:solidFill>
                <a:latin typeface="Times New Roman"/>
                <a:cs typeface="Times New Roman"/>
              </a:rPr>
              <a:t> </a:t>
            </a:r>
            <a:r>
              <a:rPr sz="1300" dirty="0">
                <a:solidFill>
                  <a:srgbClr val="F1F1F1"/>
                </a:solidFill>
                <a:latin typeface="Times New Roman"/>
                <a:cs typeface="Times New Roman"/>
              </a:rPr>
              <a:t>–</a:t>
            </a:r>
            <a:r>
              <a:rPr sz="1300" spc="-40" dirty="0">
                <a:solidFill>
                  <a:srgbClr val="F1F1F1"/>
                </a:solidFill>
                <a:latin typeface="Times New Roman"/>
                <a:cs typeface="Times New Roman"/>
              </a:rPr>
              <a:t> </a:t>
            </a:r>
            <a:r>
              <a:rPr lang="ru-RU" sz="1300" b="1" dirty="0" smtClean="0">
                <a:solidFill>
                  <a:srgbClr val="F1F1F1"/>
                </a:solidFill>
                <a:latin typeface="Times New Roman"/>
                <a:cs typeface="Times New Roman"/>
              </a:rPr>
              <a:t>248</a:t>
            </a:r>
            <a:r>
              <a:rPr sz="1300" b="1" spc="-30" dirty="0" smtClean="0">
                <a:solidFill>
                  <a:srgbClr val="F1F1F1"/>
                </a:solidFill>
                <a:latin typeface="Times New Roman"/>
                <a:cs typeface="Times New Roman"/>
              </a:rPr>
              <a:t> </a:t>
            </a:r>
            <a:r>
              <a:rPr sz="1300" b="1" spc="-20" dirty="0">
                <a:solidFill>
                  <a:srgbClr val="F1F1F1"/>
                </a:solidFill>
                <a:latin typeface="Times New Roman"/>
                <a:cs typeface="Times New Roman"/>
              </a:rPr>
              <a:t>чел. </a:t>
            </a:r>
            <a:endParaRPr sz="1300" dirty="0">
              <a:latin typeface="Times New Roman"/>
              <a:cs typeface="Times New Roman"/>
            </a:endParaRPr>
          </a:p>
        </p:txBody>
      </p:sp>
      <p:pic>
        <p:nvPicPr>
          <p:cNvPr id="26" name="object 26"/>
          <p:cNvPicPr/>
          <p:nvPr/>
        </p:nvPicPr>
        <p:blipFill>
          <a:blip r:embed="rId9" cstate="print"/>
          <a:stretch>
            <a:fillRect/>
          </a:stretch>
        </p:blipFill>
        <p:spPr>
          <a:xfrm>
            <a:off x="2214372" y="1575817"/>
            <a:ext cx="2070353" cy="1205102"/>
          </a:xfrm>
          <a:prstGeom prst="rect">
            <a:avLst/>
          </a:prstGeom>
        </p:spPr>
      </p:pic>
      <p:sp>
        <p:nvSpPr>
          <p:cNvPr id="27" name="object 27"/>
          <p:cNvSpPr txBox="1"/>
          <p:nvPr/>
        </p:nvSpPr>
        <p:spPr>
          <a:xfrm>
            <a:off x="2348864" y="1628901"/>
            <a:ext cx="1698625" cy="812402"/>
          </a:xfrm>
          <a:prstGeom prst="rect">
            <a:avLst/>
          </a:prstGeom>
        </p:spPr>
        <p:txBody>
          <a:bodyPr vert="horz" wrap="square" lIns="0" tIns="12065" rIns="0" bIns="0" rtlCol="0">
            <a:spAutoFit/>
          </a:bodyPr>
          <a:lstStyle/>
          <a:p>
            <a:pPr marL="12700" marR="5080">
              <a:lnSpc>
                <a:spcPct val="100000"/>
              </a:lnSpc>
              <a:spcBef>
                <a:spcPts val="95"/>
              </a:spcBef>
            </a:pPr>
            <a:r>
              <a:rPr sz="1300" dirty="0">
                <a:solidFill>
                  <a:srgbClr val="F1F1F1"/>
                </a:solidFill>
                <a:latin typeface="Times New Roman"/>
                <a:cs typeface="Times New Roman"/>
              </a:rPr>
              <a:t>Работники</a:t>
            </a:r>
            <a:r>
              <a:rPr sz="1300" spc="-75" dirty="0">
                <a:solidFill>
                  <a:srgbClr val="F1F1F1"/>
                </a:solidFill>
                <a:latin typeface="Times New Roman"/>
                <a:cs typeface="Times New Roman"/>
              </a:rPr>
              <a:t> </a:t>
            </a:r>
            <a:r>
              <a:rPr sz="1300" spc="-10" dirty="0" err="1">
                <a:solidFill>
                  <a:srgbClr val="F1F1F1"/>
                </a:solidFill>
                <a:latin typeface="Times New Roman"/>
                <a:cs typeface="Times New Roman"/>
              </a:rPr>
              <a:t>дошкольных</a:t>
            </a:r>
            <a:r>
              <a:rPr sz="1300" spc="-10" dirty="0">
                <a:solidFill>
                  <a:srgbClr val="F1F1F1"/>
                </a:solidFill>
                <a:latin typeface="Times New Roman"/>
                <a:cs typeface="Times New Roman"/>
              </a:rPr>
              <a:t> </a:t>
            </a:r>
            <a:r>
              <a:rPr lang="ru-RU" sz="1300" spc="-10" dirty="0" smtClean="0">
                <a:solidFill>
                  <a:srgbClr val="F1F1F1"/>
                </a:solidFill>
                <a:latin typeface="Times New Roman"/>
                <a:cs typeface="Times New Roman"/>
              </a:rPr>
              <a:t>учреждений </a:t>
            </a:r>
            <a:r>
              <a:rPr sz="1300" dirty="0" smtClean="0">
                <a:solidFill>
                  <a:srgbClr val="F1F1F1"/>
                </a:solidFill>
                <a:latin typeface="Times New Roman"/>
                <a:cs typeface="Times New Roman"/>
              </a:rPr>
              <a:t>–</a:t>
            </a:r>
            <a:r>
              <a:rPr sz="1300" spc="-5" dirty="0" smtClean="0">
                <a:solidFill>
                  <a:srgbClr val="F1F1F1"/>
                </a:solidFill>
                <a:latin typeface="Times New Roman"/>
                <a:cs typeface="Times New Roman"/>
              </a:rPr>
              <a:t> </a:t>
            </a:r>
            <a:r>
              <a:rPr lang="ru-RU" sz="1300" dirty="0" smtClean="0">
                <a:solidFill>
                  <a:srgbClr val="F1F1F1"/>
                </a:solidFill>
                <a:latin typeface="Times New Roman"/>
                <a:cs typeface="Times New Roman"/>
              </a:rPr>
              <a:t>108</a:t>
            </a:r>
            <a:r>
              <a:rPr sz="1300" spc="-5" dirty="0" smtClean="0">
                <a:solidFill>
                  <a:srgbClr val="F1F1F1"/>
                </a:solidFill>
                <a:latin typeface="Times New Roman"/>
                <a:cs typeface="Times New Roman"/>
              </a:rPr>
              <a:t> </a:t>
            </a:r>
            <a:r>
              <a:rPr sz="1300" spc="-20" dirty="0">
                <a:solidFill>
                  <a:srgbClr val="F1F1F1"/>
                </a:solidFill>
                <a:latin typeface="Times New Roman"/>
                <a:cs typeface="Times New Roman"/>
              </a:rPr>
              <a:t>чел., </a:t>
            </a:r>
            <a:r>
              <a:rPr sz="1300" dirty="0">
                <a:solidFill>
                  <a:srgbClr val="F1F1F1"/>
                </a:solidFill>
                <a:latin typeface="Times New Roman"/>
                <a:cs typeface="Times New Roman"/>
              </a:rPr>
              <a:t>из</a:t>
            </a:r>
            <a:r>
              <a:rPr sz="1300" spc="-20" dirty="0">
                <a:solidFill>
                  <a:srgbClr val="F1F1F1"/>
                </a:solidFill>
                <a:latin typeface="Times New Roman"/>
                <a:cs typeface="Times New Roman"/>
              </a:rPr>
              <a:t> </a:t>
            </a:r>
            <a:r>
              <a:rPr sz="1300" dirty="0">
                <a:solidFill>
                  <a:srgbClr val="F1F1F1"/>
                </a:solidFill>
                <a:latin typeface="Times New Roman"/>
                <a:cs typeface="Times New Roman"/>
              </a:rPr>
              <a:t>них</a:t>
            </a:r>
            <a:r>
              <a:rPr sz="1300" spc="-15" dirty="0">
                <a:solidFill>
                  <a:srgbClr val="F1F1F1"/>
                </a:solidFill>
                <a:latin typeface="Times New Roman"/>
                <a:cs typeface="Times New Roman"/>
              </a:rPr>
              <a:t> </a:t>
            </a:r>
            <a:r>
              <a:rPr sz="1300" spc="-10" dirty="0">
                <a:solidFill>
                  <a:srgbClr val="F1F1F1"/>
                </a:solidFill>
                <a:latin typeface="Times New Roman"/>
                <a:cs typeface="Times New Roman"/>
              </a:rPr>
              <a:t>педагогических </a:t>
            </a:r>
            <a:r>
              <a:rPr sz="1300" spc="-10" dirty="0" err="1">
                <a:solidFill>
                  <a:srgbClr val="F1F1F1"/>
                </a:solidFill>
                <a:latin typeface="Times New Roman"/>
                <a:cs typeface="Times New Roman"/>
              </a:rPr>
              <a:t>работников</a:t>
            </a:r>
            <a:r>
              <a:rPr sz="1300" spc="-20" dirty="0">
                <a:solidFill>
                  <a:srgbClr val="F1F1F1"/>
                </a:solidFill>
                <a:latin typeface="Times New Roman"/>
                <a:cs typeface="Times New Roman"/>
              </a:rPr>
              <a:t> </a:t>
            </a:r>
            <a:r>
              <a:rPr lang="ru-RU" sz="1300" dirty="0" smtClean="0">
                <a:solidFill>
                  <a:srgbClr val="F1F1F1"/>
                </a:solidFill>
                <a:latin typeface="Times New Roman"/>
                <a:cs typeface="Times New Roman"/>
              </a:rPr>
              <a:t>73</a:t>
            </a:r>
            <a:r>
              <a:rPr sz="1300" spc="-25" dirty="0" smtClean="0">
                <a:solidFill>
                  <a:srgbClr val="F1F1F1"/>
                </a:solidFill>
                <a:latin typeface="Times New Roman"/>
                <a:cs typeface="Times New Roman"/>
              </a:rPr>
              <a:t> </a:t>
            </a:r>
            <a:r>
              <a:rPr sz="1300" spc="-10" dirty="0">
                <a:solidFill>
                  <a:srgbClr val="F1F1F1"/>
                </a:solidFill>
                <a:latin typeface="Times New Roman"/>
                <a:cs typeface="Times New Roman"/>
              </a:rPr>
              <a:t>чел.; </a:t>
            </a:r>
            <a:endParaRPr sz="1300" dirty="0">
              <a:latin typeface="Times New Roman"/>
              <a:cs typeface="Times New Roman"/>
            </a:endParaRPr>
          </a:p>
        </p:txBody>
      </p:sp>
      <p:pic>
        <p:nvPicPr>
          <p:cNvPr id="28" name="object 28"/>
          <p:cNvPicPr/>
          <p:nvPr/>
        </p:nvPicPr>
        <p:blipFill>
          <a:blip r:embed="rId10" cstate="print"/>
          <a:stretch>
            <a:fillRect/>
          </a:stretch>
        </p:blipFill>
        <p:spPr>
          <a:xfrm>
            <a:off x="4284725" y="1575817"/>
            <a:ext cx="2071877" cy="1141477"/>
          </a:xfrm>
          <a:prstGeom prst="rect">
            <a:avLst/>
          </a:prstGeom>
        </p:spPr>
      </p:pic>
      <p:sp>
        <p:nvSpPr>
          <p:cNvPr id="29" name="object 29"/>
          <p:cNvSpPr txBox="1"/>
          <p:nvPr/>
        </p:nvSpPr>
        <p:spPr>
          <a:xfrm>
            <a:off x="4422775" y="1731391"/>
            <a:ext cx="1653539" cy="612347"/>
          </a:xfrm>
          <a:prstGeom prst="rect">
            <a:avLst/>
          </a:prstGeom>
        </p:spPr>
        <p:txBody>
          <a:bodyPr vert="horz" wrap="square" lIns="0" tIns="12065" rIns="0" bIns="0" rtlCol="0">
            <a:spAutoFit/>
          </a:bodyPr>
          <a:lstStyle/>
          <a:p>
            <a:pPr marL="12700" marR="5080">
              <a:lnSpc>
                <a:spcPct val="100000"/>
              </a:lnSpc>
              <a:spcBef>
                <a:spcPts val="95"/>
              </a:spcBef>
            </a:pPr>
            <a:r>
              <a:rPr sz="1300" dirty="0" err="1">
                <a:solidFill>
                  <a:schemeClr val="tx1"/>
                </a:solidFill>
                <a:latin typeface="Times New Roman"/>
                <a:cs typeface="Times New Roman"/>
              </a:rPr>
              <a:t>Работники</a:t>
            </a:r>
            <a:r>
              <a:rPr sz="1300" spc="-80" dirty="0">
                <a:solidFill>
                  <a:schemeClr val="tx1"/>
                </a:solidFill>
                <a:latin typeface="Times New Roman"/>
                <a:cs typeface="Times New Roman"/>
              </a:rPr>
              <a:t> </a:t>
            </a:r>
            <a:r>
              <a:rPr sz="1300" spc="-10" dirty="0" smtClean="0">
                <a:solidFill>
                  <a:schemeClr val="tx1"/>
                </a:solidFill>
                <a:latin typeface="Times New Roman"/>
                <a:cs typeface="Times New Roman"/>
              </a:rPr>
              <a:t>учреждени</a:t>
            </a:r>
            <a:r>
              <a:rPr lang="ru-RU" sz="1300" spc="-10" dirty="0" smtClean="0">
                <a:solidFill>
                  <a:schemeClr val="tx1"/>
                </a:solidFill>
                <a:latin typeface="Times New Roman"/>
                <a:cs typeface="Times New Roman"/>
              </a:rPr>
              <a:t>й</a:t>
            </a:r>
            <a:r>
              <a:rPr sz="1300" spc="-10" dirty="0" smtClean="0">
                <a:solidFill>
                  <a:schemeClr val="tx1"/>
                </a:solidFill>
                <a:latin typeface="Times New Roman"/>
                <a:cs typeface="Times New Roman"/>
              </a:rPr>
              <a:t> </a:t>
            </a:r>
            <a:r>
              <a:rPr sz="1300" spc="-10" dirty="0">
                <a:solidFill>
                  <a:schemeClr val="tx1"/>
                </a:solidFill>
                <a:latin typeface="Times New Roman"/>
                <a:cs typeface="Times New Roman"/>
              </a:rPr>
              <a:t>дополнительного образования</a:t>
            </a:r>
            <a:r>
              <a:rPr sz="1300" spc="10" dirty="0">
                <a:solidFill>
                  <a:schemeClr val="tx1"/>
                </a:solidFill>
                <a:latin typeface="Times New Roman"/>
                <a:cs typeface="Times New Roman"/>
              </a:rPr>
              <a:t> </a:t>
            </a:r>
            <a:r>
              <a:rPr sz="1300" dirty="0">
                <a:solidFill>
                  <a:schemeClr val="tx1"/>
                </a:solidFill>
                <a:latin typeface="Times New Roman"/>
                <a:cs typeface="Times New Roman"/>
              </a:rPr>
              <a:t>–</a:t>
            </a:r>
            <a:r>
              <a:rPr sz="1300" spc="-10" dirty="0">
                <a:solidFill>
                  <a:schemeClr val="tx1"/>
                </a:solidFill>
                <a:latin typeface="Times New Roman"/>
                <a:cs typeface="Times New Roman"/>
              </a:rPr>
              <a:t> </a:t>
            </a:r>
            <a:r>
              <a:rPr lang="ru-RU" sz="1300" b="1" dirty="0" smtClean="0">
                <a:solidFill>
                  <a:schemeClr val="tx1"/>
                </a:solidFill>
                <a:latin typeface="Times New Roman"/>
                <a:cs typeface="Times New Roman"/>
              </a:rPr>
              <a:t>23</a:t>
            </a:r>
            <a:r>
              <a:rPr sz="1300" b="1" dirty="0" smtClean="0">
                <a:solidFill>
                  <a:schemeClr val="tx1"/>
                </a:solidFill>
                <a:latin typeface="Times New Roman"/>
                <a:cs typeface="Times New Roman"/>
              </a:rPr>
              <a:t> </a:t>
            </a:r>
            <a:r>
              <a:rPr sz="1300" b="1" spc="-20" dirty="0">
                <a:solidFill>
                  <a:schemeClr val="tx1"/>
                </a:solidFill>
                <a:latin typeface="Times New Roman"/>
                <a:cs typeface="Times New Roman"/>
              </a:rPr>
              <a:t>чел.</a:t>
            </a:r>
            <a:r>
              <a:rPr sz="1300" spc="-20" dirty="0">
                <a:solidFill>
                  <a:schemeClr val="tx1"/>
                </a:solidFill>
                <a:latin typeface="Times New Roman"/>
                <a:cs typeface="Times New Roman"/>
              </a:rPr>
              <a:t>, </a:t>
            </a:r>
            <a:endParaRPr sz="1300" dirty="0">
              <a:solidFill>
                <a:schemeClr val="tx1"/>
              </a:solidFill>
              <a:latin typeface="Times New Roman"/>
              <a:cs typeface="Times New Roman"/>
            </a:endParaRPr>
          </a:p>
        </p:txBody>
      </p:sp>
      <p:grpSp>
        <p:nvGrpSpPr>
          <p:cNvPr id="30" name="object 30"/>
          <p:cNvGrpSpPr/>
          <p:nvPr/>
        </p:nvGrpSpPr>
        <p:grpSpPr>
          <a:xfrm>
            <a:off x="1" y="909815"/>
            <a:ext cx="9668858" cy="747132"/>
            <a:chOff x="807719" y="909815"/>
            <a:chExt cx="6981445" cy="747132"/>
          </a:xfrm>
        </p:grpSpPr>
        <p:sp>
          <p:nvSpPr>
            <p:cNvPr id="31" name="object 31"/>
            <p:cNvSpPr/>
            <p:nvPr/>
          </p:nvSpPr>
          <p:spPr>
            <a:xfrm>
              <a:off x="1761744" y="1010517"/>
              <a:ext cx="6027420" cy="646430"/>
            </a:xfrm>
            <a:custGeom>
              <a:avLst/>
              <a:gdLst/>
              <a:ahLst/>
              <a:cxnLst/>
              <a:rect l="l" t="t" r="r" b="b"/>
              <a:pathLst>
                <a:path w="6027420" h="646430">
                  <a:moveTo>
                    <a:pt x="0" y="224684"/>
                  </a:moveTo>
                  <a:lnTo>
                    <a:pt x="54424" y="233958"/>
                  </a:lnTo>
                  <a:lnTo>
                    <a:pt x="108844" y="243228"/>
                  </a:lnTo>
                  <a:lnTo>
                    <a:pt x="163254" y="252490"/>
                  </a:lnTo>
                  <a:lnTo>
                    <a:pt x="217648" y="261740"/>
                  </a:lnTo>
                  <a:lnTo>
                    <a:pt x="272023" y="270975"/>
                  </a:lnTo>
                  <a:lnTo>
                    <a:pt x="326373" y="280189"/>
                  </a:lnTo>
                  <a:lnTo>
                    <a:pt x="380693" y="289380"/>
                  </a:lnTo>
                  <a:lnTo>
                    <a:pt x="434977" y="298543"/>
                  </a:lnTo>
                  <a:lnTo>
                    <a:pt x="489222" y="307674"/>
                  </a:lnTo>
                  <a:lnTo>
                    <a:pt x="543422" y="316769"/>
                  </a:lnTo>
                  <a:lnTo>
                    <a:pt x="597571" y="325824"/>
                  </a:lnTo>
                  <a:lnTo>
                    <a:pt x="651666" y="334836"/>
                  </a:lnTo>
                  <a:lnTo>
                    <a:pt x="705700" y="343799"/>
                  </a:lnTo>
                  <a:lnTo>
                    <a:pt x="759670" y="352711"/>
                  </a:lnTo>
                  <a:lnTo>
                    <a:pt x="813569" y="361567"/>
                  </a:lnTo>
                  <a:lnTo>
                    <a:pt x="867394" y="370363"/>
                  </a:lnTo>
                  <a:lnTo>
                    <a:pt x="921138" y="379095"/>
                  </a:lnTo>
                  <a:lnTo>
                    <a:pt x="974797" y="387760"/>
                  </a:lnTo>
                  <a:lnTo>
                    <a:pt x="1028367" y="396352"/>
                  </a:lnTo>
                  <a:lnTo>
                    <a:pt x="1081841" y="404869"/>
                  </a:lnTo>
                  <a:lnTo>
                    <a:pt x="1135215" y="413306"/>
                  </a:lnTo>
                  <a:lnTo>
                    <a:pt x="1188484" y="421658"/>
                  </a:lnTo>
                  <a:lnTo>
                    <a:pt x="1241643" y="429924"/>
                  </a:lnTo>
                  <a:lnTo>
                    <a:pt x="1294687" y="438097"/>
                  </a:lnTo>
                  <a:lnTo>
                    <a:pt x="1347611" y="446174"/>
                  </a:lnTo>
                  <a:lnTo>
                    <a:pt x="1400410" y="454152"/>
                  </a:lnTo>
                  <a:lnTo>
                    <a:pt x="1453079" y="462025"/>
                  </a:lnTo>
                  <a:lnTo>
                    <a:pt x="1505613" y="469791"/>
                  </a:lnTo>
                  <a:lnTo>
                    <a:pt x="1558006" y="477445"/>
                  </a:lnTo>
                  <a:lnTo>
                    <a:pt x="1610255" y="484983"/>
                  </a:lnTo>
                  <a:lnTo>
                    <a:pt x="1662353" y="492401"/>
                  </a:lnTo>
                  <a:lnTo>
                    <a:pt x="1714297" y="499696"/>
                  </a:lnTo>
                  <a:lnTo>
                    <a:pt x="1766080" y="506862"/>
                  </a:lnTo>
                  <a:lnTo>
                    <a:pt x="1817698" y="513897"/>
                  </a:lnTo>
                  <a:lnTo>
                    <a:pt x="1869146" y="520796"/>
                  </a:lnTo>
                  <a:lnTo>
                    <a:pt x="1920419" y="527555"/>
                  </a:lnTo>
                  <a:lnTo>
                    <a:pt x="1971512" y="534170"/>
                  </a:lnTo>
                  <a:lnTo>
                    <a:pt x="2022420" y="540637"/>
                  </a:lnTo>
                  <a:lnTo>
                    <a:pt x="2073138" y="546953"/>
                  </a:lnTo>
                  <a:lnTo>
                    <a:pt x="2123661" y="553112"/>
                  </a:lnTo>
                  <a:lnTo>
                    <a:pt x="2173983" y="559112"/>
                  </a:lnTo>
                  <a:lnTo>
                    <a:pt x="2224100" y="564948"/>
                  </a:lnTo>
                  <a:lnTo>
                    <a:pt x="2274008" y="570616"/>
                  </a:lnTo>
                  <a:lnTo>
                    <a:pt x="2323700" y="576112"/>
                  </a:lnTo>
                  <a:lnTo>
                    <a:pt x="2373172" y="581433"/>
                  </a:lnTo>
                  <a:lnTo>
                    <a:pt x="2422419" y="586573"/>
                  </a:lnTo>
                  <a:lnTo>
                    <a:pt x="2471436" y="591530"/>
                  </a:lnTo>
                  <a:lnTo>
                    <a:pt x="2520217" y="596298"/>
                  </a:lnTo>
                  <a:lnTo>
                    <a:pt x="2568759" y="600875"/>
                  </a:lnTo>
                  <a:lnTo>
                    <a:pt x="2617055" y="605257"/>
                  </a:lnTo>
                  <a:lnTo>
                    <a:pt x="2665102" y="609438"/>
                  </a:lnTo>
                  <a:lnTo>
                    <a:pt x="2712893" y="613415"/>
                  </a:lnTo>
                  <a:lnTo>
                    <a:pt x="2760424" y="617185"/>
                  </a:lnTo>
                  <a:lnTo>
                    <a:pt x="2807690" y="620742"/>
                  </a:lnTo>
                  <a:lnTo>
                    <a:pt x="2854685" y="624084"/>
                  </a:lnTo>
                  <a:lnTo>
                    <a:pt x="2901406" y="627206"/>
                  </a:lnTo>
                  <a:lnTo>
                    <a:pt x="2947846" y="630104"/>
                  </a:lnTo>
                  <a:lnTo>
                    <a:pt x="2994001" y="632775"/>
                  </a:lnTo>
                  <a:lnTo>
                    <a:pt x="3039867" y="635213"/>
                  </a:lnTo>
                  <a:lnTo>
                    <a:pt x="3085436" y="637416"/>
                  </a:lnTo>
                  <a:lnTo>
                    <a:pt x="3130706" y="639379"/>
                  </a:lnTo>
                  <a:lnTo>
                    <a:pt x="3175671" y="641097"/>
                  </a:lnTo>
                  <a:lnTo>
                    <a:pt x="3220325" y="642569"/>
                  </a:lnTo>
                  <a:lnTo>
                    <a:pt x="3264664" y="643788"/>
                  </a:lnTo>
                  <a:lnTo>
                    <a:pt x="3308684" y="644751"/>
                  </a:lnTo>
                  <a:lnTo>
                    <a:pt x="3352377" y="645455"/>
                  </a:lnTo>
                  <a:lnTo>
                    <a:pt x="3395741" y="645894"/>
                  </a:lnTo>
                  <a:lnTo>
                    <a:pt x="3438770" y="646066"/>
                  </a:lnTo>
                  <a:lnTo>
                    <a:pt x="3481458" y="645966"/>
                  </a:lnTo>
                  <a:lnTo>
                    <a:pt x="3523801" y="645590"/>
                  </a:lnTo>
                  <a:lnTo>
                    <a:pt x="3565794" y="644935"/>
                  </a:lnTo>
                  <a:lnTo>
                    <a:pt x="3607432" y="643995"/>
                  </a:lnTo>
                  <a:lnTo>
                    <a:pt x="3648709" y="642768"/>
                  </a:lnTo>
                  <a:lnTo>
                    <a:pt x="3710108" y="640143"/>
                  </a:lnTo>
                  <a:lnTo>
                    <a:pt x="3771817" y="636387"/>
                  </a:lnTo>
                  <a:lnTo>
                    <a:pt x="3833781" y="631548"/>
                  </a:lnTo>
                  <a:lnTo>
                    <a:pt x="3895945" y="625669"/>
                  </a:lnTo>
                  <a:lnTo>
                    <a:pt x="3958253" y="618798"/>
                  </a:lnTo>
                  <a:lnTo>
                    <a:pt x="4020650" y="610978"/>
                  </a:lnTo>
                  <a:lnTo>
                    <a:pt x="4083079" y="602256"/>
                  </a:lnTo>
                  <a:lnTo>
                    <a:pt x="4145487" y="592677"/>
                  </a:lnTo>
                  <a:lnTo>
                    <a:pt x="4207817" y="582287"/>
                  </a:lnTo>
                  <a:lnTo>
                    <a:pt x="4270013" y="571131"/>
                  </a:lnTo>
                  <a:lnTo>
                    <a:pt x="4332020" y="559256"/>
                  </a:lnTo>
                  <a:lnTo>
                    <a:pt x="4393783" y="546705"/>
                  </a:lnTo>
                  <a:lnTo>
                    <a:pt x="4455247" y="533526"/>
                  </a:lnTo>
                  <a:lnTo>
                    <a:pt x="4516354" y="519763"/>
                  </a:lnTo>
                  <a:lnTo>
                    <a:pt x="4577051" y="505462"/>
                  </a:lnTo>
                  <a:lnTo>
                    <a:pt x="4637281" y="490668"/>
                  </a:lnTo>
                  <a:lnTo>
                    <a:pt x="4696990" y="475428"/>
                  </a:lnTo>
                  <a:lnTo>
                    <a:pt x="4756120" y="459786"/>
                  </a:lnTo>
                  <a:lnTo>
                    <a:pt x="4814618" y="443789"/>
                  </a:lnTo>
                  <a:lnTo>
                    <a:pt x="4872427" y="427481"/>
                  </a:lnTo>
                  <a:lnTo>
                    <a:pt x="4929493" y="410909"/>
                  </a:lnTo>
                  <a:lnTo>
                    <a:pt x="4985758" y="394117"/>
                  </a:lnTo>
                  <a:lnTo>
                    <a:pt x="5041169" y="377151"/>
                  </a:lnTo>
                  <a:lnTo>
                    <a:pt x="5095669" y="360058"/>
                  </a:lnTo>
                  <a:lnTo>
                    <a:pt x="5149203" y="342882"/>
                  </a:lnTo>
                  <a:lnTo>
                    <a:pt x="5201716" y="325669"/>
                  </a:lnTo>
                  <a:lnTo>
                    <a:pt x="5253151" y="308464"/>
                  </a:lnTo>
                  <a:lnTo>
                    <a:pt x="5303454" y="291313"/>
                  </a:lnTo>
                  <a:lnTo>
                    <a:pt x="5352568" y="274262"/>
                  </a:lnTo>
                  <a:lnTo>
                    <a:pt x="5400439" y="257356"/>
                  </a:lnTo>
                  <a:lnTo>
                    <a:pt x="5447011" y="240641"/>
                  </a:lnTo>
                  <a:lnTo>
                    <a:pt x="5492228" y="224161"/>
                  </a:lnTo>
                  <a:lnTo>
                    <a:pt x="5536035" y="207964"/>
                  </a:lnTo>
                  <a:lnTo>
                    <a:pt x="5578376" y="192094"/>
                  </a:lnTo>
                  <a:lnTo>
                    <a:pt x="5619196" y="176596"/>
                  </a:lnTo>
                  <a:lnTo>
                    <a:pt x="5658439" y="161517"/>
                  </a:lnTo>
                  <a:lnTo>
                    <a:pt x="5696050" y="146902"/>
                  </a:lnTo>
                  <a:lnTo>
                    <a:pt x="5731973" y="132796"/>
                  </a:lnTo>
                  <a:lnTo>
                    <a:pt x="5798535" y="106295"/>
                  </a:lnTo>
                  <a:lnTo>
                    <a:pt x="5857679" y="82378"/>
                  </a:lnTo>
                  <a:lnTo>
                    <a:pt x="5908961" y="61409"/>
                  </a:lnTo>
                  <a:lnTo>
                    <a:pt x="5951939" y="43753"/>
                  </a:lnTo>
                  <a:lnTo>
                    <a:pt x="5970174" y="36281"/>
                  </a:lnTo>
                  <a:lnTo>
                    <a:pt x="5986166" y="29774"/>
                  </a:lnTo>
                  <a:lnTo>
                    <a:pt x="5999860" y="24278"/>
                  </a:lnTo>
                  <a:lnTo>
                    <a:pt x="6015989" y="17100"/>
                  </a:lnTo>
                  <a:lnTo>
                    <a:pt x="6025024" y="11258"/>
                  </a:lnTo>
                  <a:lnTo>
                    <a:pt x="6027339" y="6692"/>
                  </a:lnTo>
                  <a:lnTo>
                    <a:pt x="6023305" y="3343"/>
                  </a:lnTo>
                  <a:lnTo>
                    <a:pt x="6013296" y="1151"/>
                  </a:lnTo>
                  <a:lnTo>
                    <a:pt x="5997684" y="56"/>
                  </a:lnTo>
                  <a:lnTo>
                    <a:pt x="5976842" y="0"/>
                  </a:lnTo>
                  <a:lnTo>
                    <a:pt x="5951142" y="921"/>
                  </a:lnTo>
                  <a:lnTo>
                    <a:pt x="5886661" y="5460"/>
                  </a:lnTo>
                  <a:lnTo>
                    <a:pt x="5848625" y="8958"/>
                  </a:lnTo>
                  <a:lnTo>
                    <a:pt x="5807223" y="13196"/>
                  </a:lnTo>
                  <a:lnTo>
                    <a:pt x="5762826" y="18114"/>
                  </a:lnTo>
                  <a:lnTo>
                    <a:pt x="5715808" y="23652"/>
                  </a:lnTo>
                  <a:lnTo>
                    <a:pt x="5666541" y="29752"/>
                  </a:lnTo>
                  <a:lnTo>
                    <a:pt x="5615398" y="36352"/>
                  </a:lnTo>
                  <a:lnTo>
                    <a:pt x="5562752" y="43394"/>
                  </a:lnTo>
                  <a:lnTo>
                    <a:pt x="5508975" y="50818"/>
                  </a:lnTo>
                  <a:lnTo>
                    <a:pt x="5454440" y="58565"/>
                  </a:lnTo>
                  <a:lnTo>
                    <a:pt x="5399519" y="66574"/>
                  </a:lnTo>
                  <a:lnTo>
                    <a:pt x="5344586" y="74786"/>
                  </a:lnTo>
                  <a:lnTo>
                    <a:pt x="5290013" y="83142"/>
                  </a:lnTo>
                  <a:lnTo>
                    <a:pt x="5236172" y="91581"/>
                  </a:lnTo>
                  <a:lnTo>
                    <a:pt x="5183437" y="100045"/>
                  </a:lnTo>
                  <a:lnTo>
                    <a:pt x="5132180" y="108473"/>
                  </a:lnTo>
                  <a:lnTo>
                    <a:pt x="5082774" y="116806"/>
                  </a:lnTo>
                  <a:lnTo>
                    <a:pt x="5035591" y="124985"/>
                  </a:lnTo>
                  <a:lnTo>
                    <a:pt x="4991004" y="132949"/>
                  </a:lnTo>
                  <a:lnTo>
                    <a:pt x="4949385" y="140640"/>
                  </a:lnTo>
                  <a:lnTo>
                    <a:pt x="4911108" y="147997"/>
                  </a:lnTo>
                  <a:lnTo>
                    <a:pt x="4823847" y="166289"/>
                  </a:lnTo>
                  <a:lnTo>
                    <a:pt x="4772039" y="178233"/>
                  </a:lnTo>
                  <a:lnTo>
                    <a:pt x="4721071" y="190759"/>
                  </a:lnTo>
                  <a:lnTo>
                    <a:pt x="4670895" y="203832"/>
                  </a:lnTo>
                  <a:lnTo>
                    <a:pt x="4621459" y="217419"/>
                  </a:lnTo>
                  <a:lnTo>
                    <a:pt x="4572716" y="231485"/>
                  </a:lnTo>
                  <a:lnTo>
                    <a:pt x="4524616" y="245995"/>
                  </a:lnTo>
                  <a:lnTo>
                    <a:pt x="4477108" y="260916"/>
                  </a:lnTo>
                  <a:lnTo>
                    <a:pt x="4430145" y="276214"/>
                  </a:lnTo>
                  <a:lnTo>
                    <a:pt x="4383676" y="291853"/>
                  </a:lnTo>
                  <a:lnTo>
                    <a:pt x="4337652" y="307801"/>
                  </a:lnTo>
                  <a:lnTo>
                    <a:pt x="4292023" y="324022"/>
                  </a:lnTo>
                  <a:lnTo>
                    <a:pt x="4246741" y="340483"/>
                  </a:lnTo>
                  <a:lnTo>
                    <a:pt x="4201755" y="357149"/>
                  </a:lnTo>
                  <a:lnTo>
                    <a:pt x="4157016" y="373986"/>
                  </a:lnTo>
                  <a:lnTo>
                    <a:pt x="4112475" y="390960"/>
                  </a:lnTo>
                  <a:lnTo>
                    <a:pt x="4068083" y="408037"/>
                  </a:lnTo>
                  <a:lnTo>
                    <a:pt x="4023789" y="425182"/>
                  </a:lnTo>
                  <a:lnTo>
                    <a:pt x="3979545" y="442362"/>
                  </a:lnTo>
                </a:path>
              </a:pathLst>
            </a:custGeom>
            <a:ln w="12700">
              <a:solidFill>
                <a:srgbClr val="172C51"/>
              </a:solidFill>
            </a:ln>
          </p:spPr>
          <p:txBody>
            <a:bodyPr wrap="square" lIns="0" tIns="0" rIns="0" bIns="0" rtlCol="0"/>
            <a:lstStyle/>
            <a:p>
              <a:endParaRPr/>
            </a:p>
          </p:txBody>
        </p:sp>
        <p:pic>
          <p:nvPicPr>
            <p:cNvPr id="32" name="object 32"/>
            <p:cNvPicPr/>
            <p:nvPr/>
          </p:nvPicPr>
          <p:blipFill>
            <a:blip r:embed="rId11" cstate="print"/>
            <a:stretch>
              <a:fillRect/>
            </a:stretch>
          </p:blipFill>
          <p:spPr>
            <a:xfrm>
              <a:off x="807719" y="909815"/>
              <a:ext cx="5029962" cy="461022"/>
            </a:xfrm>
            <a:prstGeom prst="rect">
              <a:avLst/>
            </a:prstGeom>
          </p:spPr>
        </p:pic>
      </p:grpSp>
      <p:pic>
        <p:nvPicPr>
          <p:cNvPr id="34" name="object 34"/>
          <p:cNvPicPr/>
          <p:nvPr/>
        </p:nvPicPr>
        <p:blipFill>
          <a:blip r:embed="rId12" cstate="print"/>
          <a:stretch>
            <a:fillRect/>
          </a:stretch>
        </p:blipFill>
        <p:spPr>
          <a:xfrm>
            <a:off x="4584172" y="2890413"/>
            <a:ext cx="4331228" cy="1839645"/>
          </a:xfrm>
          <a:prstGeom prst="rect">
            <a:avLst/>
          </a:prstGeom>
        </p:spPr>
      </p:pic>
      <p:sp>
        <p:nvSpPr>
          <p:cNvPr id="8" name="Прямоугольник 7"/>
          <p:cNvSpPr/>
          <p:nvPr/>
        </p:nvSpPr>
        <p:spPr>
          <a:xfrm>
            <a:off x="231140" y="909815"/>
            <a:ext cx="6550659" cy="323165"/>
          </a:xfrm>
          <a:prstGeom prst="rect">
            <a:avLst/>
          </a:prstGeom>
        </p:spPr>
        <p:txBody>
          <a:bodyPr wrap="square">
            <a:spAutoFit/>
          </a:bodyPr>
          <a:lstStyle/>
          <a:p>
            <a:pPr algn="just"/>
            <a:r>
              <a:rPr lang="ru-RU" sz="1500" dirty="0" smtClean="0">
                <a:latin typeface="Times New Roman" panose="02020603050405020304" pitchFamily="18" charset="0"/>
                <a:cs typeface="Times New Roman" panose="02020603050405020304" pitchFamily="18" charset="0"/>
              </a:rPr>
              <a:t>Число </a:t>
            </a:r>
            <a:r>
              <a:rPr lang="ru-RU" sz="1500" dirty="0">
                <a:latin typeface="Times New Roman" panose="02020603050405020304" pitchFamily="18" charset="0"/>
                <a:cs typeface="Times New Roman" panose="02020603050405020304" pitchFamily="18" charset="0"/>
              </a:rPr>
              <a:t>педагогических и руководящих </a:t>
            </a:r>
            <a:r>
              <a:rPr lang="ru-RU" sz="1500" dirty="0" smtClean="0">
                <a:latin typeface="Times New Roman" panose="02020603050405020304" pitchFamily="18" charset="0"/>
                <a:cs typeface="Times New Roman" panose="02020603050405020304" pitchFamily="18" charset="0"/>
              </a:rPr>
              <a:t>кадров ОУ составляет 459 человек </a:t>
            </a:r>
            <a:endParaRPr lang="ru-RU" sz="1500"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57755" y="2890413"/>
            <a:ext cx="4363593" cy="461665"/>
          </a:xfrm>
          <a:prstGeom prst="rect">
            <a:avLst/>
          </a:prstGeom>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Педагогические кадры </a:t>
            </a:r>
            <a:endParaRPr lang="ru-RU" sz="1200" b="1" i="1" dirty="0" smtClean="0">
              <a:latin typeface="Times New Roman" panose="02020603050405020304" pitchFamily="18" charset="0"/>
              <a:cs typeface="Times New Roman" panose="02020603050405020304" pitchFamily="18" charset="0"/>
            </a:endParaRPr>
          </a:p>
          <a:p>
            <a:pPr algn="ctr"/>
            <a:r>
              <a:rPr lang="ru-RU" sz="1200" b="1" i="1" dirty="0" smtClean="0">
                <a:latin typeface="Times New Roman" panose="02020603050405020304" pitchFamily="18" charset="0"/>
                <a:cs typeface="Times New Roman" panose="02020603050405020304" pitchFamily="18" charset="0"/>
              </a:rPr>
              <a:t>Партизанского </a:t>
            </a:r>
            <a:r>
              <a:rPr lang="ru-RU" sz="1200" b="1" i="1" dirty="0">
                <a:latin typeface="Times New Roman" panose="02020603050405020304" pitchFamily="18" charset="0"/>
                <a:cs typeface="Times New Roman" panose="02020603050405020304" pitchFamily="18" charset="0"/>
              </a:rPr>
              <a:t>муниципального </a:t>
            </a:r>
            <a:r>
              <a:rPr lang="ru-RU" sz="1200" b="1" i="1" dirty="0" smtClean="0">
                <a:latin typeface="Times New Roman" panose="02020603050405020304" pitchFamily="18" charset="0"/>
                <a:cs typeface="Times New Roman" panose="02020603050405020304" pitchFamily="18" charset="0"/>
              </a:rPr>
              <a:t>округа: </a:t>
            </a:r>
            <a:endParaRPr lang="ru-RU" sz="1200" i="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94289" y="3271896"/>
            <a:ext cx="4114800" cy="1646605"/>
          </a:xfrm>
          <a:prstGeom prst="rect">
            <a:avLst/>
          </a:prstGeom>
        </p:spPr>
        <p:txBody>
          <a:bodyPr wrap="square">
            <a:spAutoFit/>
          </a:bodyPr>
          <a:lstStyle/>
          <a:p>
            <a:pPr marL="171450" lvl="0" indent="-171450">
              <a:buFont typeface="Arial" panose="020B0604020202020204" pitchFamily="34" charset="0"/>
              <a:buChar char="•"/>
            </a:pPr>
            <a:r>
              <a:rPr lang="ru-RU" sz="13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124 педагога имеют 1 и высшую квалификационные </a:t>
            </a:r>
            <a:r>
              <a:rPr lang="ru-RU" sz="1300" dirty="0" smtClean="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категории;</a:t>
            </a:r>
          </a:p>
          <a:p>
            <a:pPr marL="171450" indent="-171450">
              <a:buFont typeface="Arial" panose="020B0604020202020204" pitchFamily="34" charset="0"/>
              <a:buChar char="•"/>
            </a:pPr>
            <a:r>
              <a:rPr lang="ru-RU" sz="1300" dirty="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252 педагога с высшим </a:t>
            </a:r>
            <a:r>
              <a:rPr lang="ru-RU" sz="1300" dirty="0" smtClean="0">
                <a:solidFill>
                  <a:sysClr val="windowText" lastClr="000000">
                    <a:hueOff val="0"/>
                    <a:satOff val="0"/>
                    <a:lumOff val="0"/>
                    <a:alphaOff val="0"/>
                  </a:sysClr>
                </a:solidFill>
                <a:latin typeface="Times New Roman" panose="02020603050405020304" pitchFamily="18" charset="0"/>
                <a:cs typeface="Times New Roman" panose="02020603050405020304" pitchFamily="18" charset="0"/>
              </a:rPr>
              <a:t>образованием;</a:t>
            </a:r>
          </a:p>
          <a:p>
            <a:pPr marL="171450" indent="-171450">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78 </a:t>
            </a:r>
            <a:r>
              <a:rPr lang="ru-RU" sz="1300" dirty="0">
                <a:latin typeface="Times New Roman" panose="02020603050405020304" pitchFamily="18" charset="0"/>
                <a:cs typeface="Times New Roman" panose="02020603050405020304" pitchFamily="18" charset="0"/>
              </a:rPr>
              <a:t>педагогов в возрасте </a:t>
            </a:r>
            <a:r>
              <a:rPr lang="ru-RU" sz="1300" dirty="0" smtClean="0">
                <a:latin typeface="Times New Roman" panose="02020603050405020304" pitchFamily="18" charset="0"/>
                <a:cs typeface="Times New Roman" panose="02020603050405020304" pitchFamily="18" charset="0"/>
              </a:rPr>
              <a:t>до </a:t>
            </a:r>
            <a:r>
              <a:rPr lang="ru-RU" sz="1300" dirty="0">
                <a:latin typeface="Times New Roman" panose="02020603050405020304" pitchFamily="18" charset="0"/>
                <a:cs typeface="Times New Roman" panose="02020603050405020304" pitchFamily="18" charset="0"/>
              </a:rPr>
              <a:t>35 </a:t>
            </a:r>
            <a:r>
              <a:rPr lang="ru-RU" sz="1300" dirty="0" smtClean="0">
                <a:latin typeface="Times New Roman" panose="02020603050405020304" pitchFamily="18" charset="0"/>
                <a:cs typeface="Times New Roman" panose="02020603050405020304" pitchFamily="18" charset="0"/>
              </a:rPr>
              <a:t>лет;</a:t>
            </a:r>
          </a:p>
          <a:p>
            <a:pPr marL="171450" indent="-171450">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95 </a:t>
            </a:r>
            <a:r>
              <a:rPr lang="ru-RU" sz="1300" dirty="0">
                <a:latin typeface="Times New Roman" panose="02020603050405020304" pitchFamily="18" charset="0"/>
                <a:cs typeface="Times New Roman" panose="02020603050405020304" pitchFamily="18" charset="0"/>
              </a:rPr>
              <a:t>педагогов в возрасте </a:t>
            </a:r>
            <a:r>
              <a:rPr lang="ru-RU" sz="1300" dirty="0" smtClean="0">
                <a:latin typeface="Times New Roman" panose="02020603050405020304" pitchFamily="18" charset="0"/>
                <a:cs typeface="Times New Roman" panose="02020603050405020304" pitchFamily="18" charset="0"/>
              </a:rPr>
              <a:t>старше </a:t>
            </a:r>
            <a:r>
              <a:rPr lang="ru-RU" sz="1300" dirty="0">
                <a:latin typeface="Times New Roman" panose="02020603050405020304" pitchFamily="18" charset="0"/>
                <a:cs typeface="Times New Roman" panose="02020603050405020304" pitchFamily="18" charset="0"/>
              </a:rPr>
              <a:t>55 </a:t>
            </a:r>
            <a:r>
              <a:rPr lang="ru-RU" sz="1300" dirty="0" smtClean="0">
                <a:latin typeface="Times New Roman" panose="02020603050405020304" pitchFamily="18" charset="0"/>
                <a:cs typeface="Times New Roman" panose="02020603050405020304" pitchFamily="18" charset="0"/>
              </a:rPr>
              <a:t>лет.</a:t>
            </a:r>
            <a:endParaRPr lang="ru-RU" sz="13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ru-RU" sz="1200" b="1" dirty="0" smtClean="0">
              <a:latin typeface="Calibri"/>
            </a:endParaRPr>
          </a:p>
          <a:p>
            <a:pPr marL="171450" indent="-171450">
              <a:buFont typeface="Arial" panose="020B0604020202020204" pitchFamily="34" charset="0"/>
              <a:buChar char="•"/>
            </a:pPr>
            <a:endParaRPr lang="ru-RU" sz="1200" b="1" dirty="0">
              <a:latin typeface="Calibri"/>
            </a:endParaRPr>
          </a:p>
          <a:p>
            <a:pPr marL="171450" indent="-171450">
              <a:buFont typeface="Arial" panose="020B0604020202020204" pitchFamily="34" charset="0"/>
              <a:buChar char="•"/>
            </a:pPr>
            <a:endParaRPr lang="ru-RU" sz="1200" b="1" dirty="0">
              <a:solidFill>
                <a:sysClr val="windowText" lastClr="000000">
                  <a:hueOff val="0"/>
                  <a:satOff val="0"/>
                  <a:lumOff val="0"/>
                  <a:alphaOff val="0"/>
                </a:sysClr>
              </a:solidFill>
              <a:latin typeface="Calibri"/>
            </a:endParaRPr>
          </a:p>
        </p:txBody>
      </p:sp>
      <p:sp>
        <p:nvSpPr>
          <p:cNvPr id="20" name="Прямоугольник 19"/>
          <p:cNvSpPr/>
          <p:nvPr/>
        </p:nvSpPr>
        <p:spPr>
          <a:xfrm>
            <a:off x="231140" y="4918501"/>
            <a:ext cx="4721860" cy="954107"/>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В 2024-2025 учебном году число молодых специалистов, работающих в образовательных учреждениях округа,  составило </a:t>
            </a:r>
            <a:r>
              <a:rPr lang="ru-RU" sz="1400" b="1" dirty="0">
                <a:latin typeface="Times New Roman" panose="02020603050405020304" pitchFamily="18" charset="0"/>
                <a:cs typeface="Times New Roman" panose="02020603050405020304" pitchFamily="18" charset="0"/>
              </a:rPr>
              <a:t>38</a:t>
            </a:r>
            <a:r>
              <a:rPr lang="ru-RU" sz="1400" dirty="0">
                <a:latin typeface="Times New Roman" panose="02020603050405020304" pitchFamily="18" charset="0"/>
                <a:cs typeface="Times New Roman" panose="02020603050405020304" pitchFamily="18" charset="0"/>
              </a:rPr>
              <a:t> человек – 9,2% (учителя – 24 чел., воспитатели – 11 чел., педагоги ДОУ – 3 чел</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114672" y="6129816"/>
            <a:ext cx="4695245" cy="523220"/>
          </a:xfrm>
          <a:prstGeom prst="rect">
            <a:avLst/>
          </a:prstGeom>
        </p:spPr>
        <p:txBody>
          <a:bodyPr wrap="square">
            <a:spAutoFit/>
          </a:bodyPr>
          <a:lstStyle/>
          <a:p>
            <a:pPr algn="just"/>
            <a:r>
              <a:rPr lang="ru-RU" sz="1400" dirty="0" smtClean="0">
                <a:latin typeface="Times New Roman" panose="02020603050405020304" pitchFamily="18" charset="0"/>
                <a:cs typeface="Times New Roman" panose="02020603050405020304" pitchFamily="18" charset="0"/>
              </a:rPr>
              <a:t>В школах ПМО по </a:t>
            </a:r>
            <a:r>
              <a:rPr lang="ru-RU" sz="1400" b="1" i="1" dirty="0" smtClean="0">
                <a:latin typeface="Times New Roman" panose="02020603050405020304" pitchFamily="18" charset="0"/>
                <a:cs typeface="Times New Roman" panose="02020603050405020304" pitchFamily="18" charset="0"/>
              </a:rPr>
              <a:t>программе  «Земский учитель» </a:t>
            </a:r>
            <a:r>
              <a:rPr lang="ru-RU" sz="1400" dirty="0" smtClean="0">
                <a:latin typeface="Times New Roman" panose="02020603050405020304" pitchFamily="18" charset="0"/>
                <a:cs typeface="Times New Roman" panose="02020603050405020304" pitchFamily="18" charset="0"/>
              </a:rPr>
              <a:t>работают  </a:t>
            </a:r>
            <a:r>
              <a:rPr lang="ru-RU" sz="1400" dirty="0">
                <a:latin typeface="Times New Roman" panose="02020603050405020304" pitchFamily="18" charset="0"/>
                <a:cs typeface="Times New Roman" panose="02020603050405020304" pitchFamily="18" charset="0"/>
              </a:rPr>
              <a:t>6 </a:t>
            </a:r>
            <a:r>
              <a:rPr lang="ru-RU" sz="1400" dirty="0" smtClean="0">
                <a:latin typeface="Times New Roman" panose="02020603050405020304" pitchFamily="18" charset="0"/>
                <a:cs typeface="Times New Roman" panose="02020603050405020304" pitchFamily="18" charset="0"/>
              </a:rPr>
              <a:t>педагогов.</a:t>
            </a:r>
            <a:endParaRPr lang="ru-RU" sz="1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4780408" y="2997391"/>
            <a:ext cx="3982592" cy="1569660"/>
          </a:xfrm>
          <a:prstGeom prst="rect">
            <a:avLst/>
          </a:prstGeom>
        </p:spPr>
        <p:txBody>
          <a:bodyPr wrap="square">
            <a:spAutoFit/>
          </a:bodyPr>
          <a:lstStyle/>
          <a:p>
            <a:pPr algn="just"/>
            <a:r>
              <a:rPr lang="ru-RU" sz="1200" dirty="0" smtClean="0">
                <a:latin typeface="Times New Roman" panose="02020603050405020304" pitchFamily="18" charset="0"/>
                <a:cs typeface="Times New Roman" panose="02020603050405020304" pitchFamily="18" charset="0"/>
              </a:rPr>
              <a:t>   В </a:t>
            </a:r>
            <a:r>
              <a:rPr lang="ru-RU" sz="1200" dirty="0">
                <a:latin typeface="Times New Roman" panose="02020603050405020304" pitchFamily="18" charset="0"/>
                <a:cs typeface="Times New Roman" panose="02020603050405020304" pitchFamily="18" charset="0"/>
              </a:rPr>
              <a:t>2024-2025 учебном году повысили свою квалификацию </a:t>
            </a:r>
            <a:r>
              <a:rPr lang="ru-RU" sz="1200" b="1" dirty="0">
                <a:latin typeface="Times New Roman" panose="02020603050405020304" pitchFamily="18" charset="0"/>
                <a:cs typeface="Times New Roman" panose="02020603050405020304" pitchFamily="18" charset="0"/>
              </a:rPr>
              <a:t>269 </a:t>
            </a:r>
            <a:r>
              <a:rPr lang="ru-RU" sz="1200" b="1" dirty="0" smtClean="0">
                <a:latin typeface="Times New Roman" panose="02020603050405020304" pitchFamily="18" charset="0"/>
                <a:cs typeface="Times New Roman" panose="02020603050405020304" pitchFamily="18" charset="0"/>
              </a:rPr>
              <a:t>педагога</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что составляет 65% от общего числа педагогических кадров. </a:t>
            </a:r>
            <a:endParaRPr lang="ru-RU" sz="1200" dirty="0" smtClean="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    Доля </a:t>
            </a:r>
            <a:r>
              <a:rPr lang="ru-RU" sz="1200" dirty="0">
                <a:latin typeface="Times New Roman" panose="02020603050405020304" pitchFamily="18" charset="0"/>
                <a:cs typeface="Times New Roman" panose="02020603050405020304" pitchFamily="18" charset="0"/>
              </a:rPr>
              <a:t>педагогических работников муниципальных образовательных учреждений Партизанского муниципального района, прошедших повышение квалификации за три года, в 2025 году достигла запланированных программой развития </a:t>
            </a:r>
            <a:r>
              <a:rPr lang="ru-RU" sz="1200" b="1" dirty="0">
                <a:latin typeface="Times New Roman" panose="02020603050405020304" pitchFamily="18" charset="0"/>
                <a:cs typeface="Times New Roman" panose="02020603050405020304" pitchFamily="18" charset="0"/>
              </a:rPr>
              <a:t>97%.</a:t>
            </a:r>
          </a:p>
        </p:txBody>
      </p:sp>
      <p:pic>
        <p:nvPicPr>
          <p:cNvPr id="40" name="Рисунок 39" descr="https://xn--90anmicge.xn--p1ai/wp-content/uploads/2025/03/%D1%84%D0%BE%D1%82%D0%BE-261x300.jpeg"/>
          <p:cNvPicPr/>
          <p:nvPr/>
        </p:nvPicPr>
        <p:blipFill>
          <a:blip r:embed="rId13">
            <a:extLst>
              <a:ext uri="{28A0092B-C50C-407E-A947-70E740481C1C}">
                <a14:useLocalDpi xmlns:a14="http://schemas.microsoft.com/office/drawing/2010/main" val="0"/>
              </a:ext>
            </a:extLst>
          </a:blip>
          <a:srcRect/>
          <a:stretch>
            <a:fillRect/>
          </a:stretch>
        </p:blipFill>
        <p:spPr bwMode="auto">
          <a:xfrm>
            <a:off x="9372600" y="3515183"/>
            <a:ext cx="2640965" cy="2991960"/>
          </a:xfrm>
          <a:prstGeom prst="rect">
            <a:avLst/>
          </a:prstGeom>
          <a:noFill/>
          <a:ln>
            <a:noFill/>
          </a:ln>
        </p:spPr>
      </p:pic>
      <p:pic>
        <p:nvPicPr>
          <p:cNvPr id="41" name="Рисунок 40" descr="https://xn--90anmicge.xn--p1ai/wp-content/uploads/2025/03/20250114_091559.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22232" y="1077878"/>
            <a:ext cx="3191333" cy="2351121"/>
          </a:xfrm>
          <a:prstGeom prst="rect">
            <a:avLst/>
          </a:prstGeom>
          <a:noFill/>
          <a:ln>
            <a:noFill/>
          </a:ln>
        </p:spPr>
      </p:pic>
      <p:pic>
        <p:nvPicPr>
          <p:cNvPr id="42" name="Рисунок 41" descr="https://xn--90anmicge.xn--p1ai/wp-content/uploads/2025/03/20250109_105100-768x576.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76314" y="4540752"/>
            <a:ext cx="3092198" cy="2314643"/>
          </a:xfrm>
          <a:prstGeom prst="rect">
            <a:avLst/>
          </a:prstGeom>
          <a:noFill/>
          <a:ln>
            <a:noFill/>
          </a:ln>
        </p:spPr>
      </p:pic>
      <p:pic>
        <p:nvPicPr>
          <p:cNvPr id="35" name="object 8"/>
          <p:cNvPicPr/>
          <p:nvPr/>
        </p:nvPicPr>
        <p:blipFill>
          <a:blip r:embed="rId16" cstate="print"/>
          <a:stretch>
            <a:fillRect/>
          </a:stretch>
        </p:blipFill>
        <p:spPr>
          <a:xfrm>
            <a:off x="9168512" y="-76200"/>
            <a:ext cx="3186141" cy="25145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150876"/>
              <a:ext cx="9560814" cy="151257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УСПЕХИ</a:t>
            </a:r>
            <a:r>
              <a:rPr spc="-75" dirty="0"/>
              <a:t> </a:t>
            </a:r>
            <a:r>
              <a:rPr dirty="0"/>
              <a:t>НАШИХ</a:t>
            </a:r>
            <a:r>
              <a:rPr spc="-75" dirty="0"/>
              <a:t> </a:t>
            </a:r>
            <a:r>
              <a:rPr spc="-10" dirty="0"/>
              <a:t>УЧИТЕЛЕЙ</a:t>
            </a:r>
          </a:p>
        </p:txBody>
      </p:sp>
      <p:grpSp>
        <p:nvGrpSpPr>
          <p:cNvPr id="6" name="object 6"/>
          <p:cNvGrpSpPr/>
          <p:nvPr/>
        </p:nvGrpSpPr>
        <p:grpSpPr>
          <a:xfrm>
            <a:off x="5501640" y="3137915"/>
            <a:ext cx="6690359" cy="3720082"/>
            <a:chOff x="5501640" y="3137915"/>
            <a:chExt cx="6690359" cy="3720082"/>
          </a:xfrm>
        </p:grpSpPr>
        <p:pic>
          <p:nvPicPr>
            <p:cNvPr id="7" name="object 7"/>
            <p:cNvPicPr/>
            <p:nvPr/>
          </p:nvPicPr>
          <p:blipFill>
            <a:blip r:embed="rId4" cstate="print"/>
            <a:stretch>
              <a:fillRect/>
            </a:stretch>
          </p:blipFill>
          <p:spPr>
            <a:xfrm>
              <a:off x="5501640" y="3137915"/>
              <a:ext cx="6690359" cy="3720082"/>
            </a:xfrm>
            <a:prstGeom prst="rect">
              <a:avLst/>
            </a:prstGeom>
          </p:spPr>
        </p:pic>
        <p:sp>
          <p:nvSpPr>
            <p:cNvPr id="9" name="object 9"/>
            <p:cNvSpPr/>
            <p:nvPr/>
          </p:nvSpPr>
          <p:spPr>
            <a:xfrm>
              <a:off x="11506961" y="6172961"/>
              <a:ext cx="609600" cy="609600"/>
            </a:xfrm>
            <a:custGeom>
              <a:avLst/>
              <a:gdLst/>
              <a:ahLst/>
              <a:cxnLst/>
              <a:rect l="l" t="t" r="r" b="b"/>
              <a:pathLst>
                <a:path w="609600" h="609600">
                  <a:moveTo>
                    <a:pt x="304800" y="0"/>
                  </a:moveTo>
                  <a:lnTo>
                    <a:pt x="255374" y="3989"/>
                  </a:lnTo>
                  <a:lnTo>
                    <a:pt x="208483" y="15538"/>
                  </a:lnTo>
                  <a:lnTo>
                    <a:pt x="164753" y="34020"/>
                  </a:lnTo>
                  <a:lnTo>
                    <a:pt x="124815" y="58808"/>
                  </a:lnTo>
                  <a:lnTo>
                    <a:pt x="89296" y="89273"/>
                  </a:lnTo>
                  <a:lnTo>
                    <a:pt x="58826" y="124788"/>
                  </a:lnTo>
                  <a:lnTo>
                    <a:pt x="34032" y="164725"/>
                  </a:lnTo>
                  <a:lnTo>
                    <a:pt x="15544" y="208458"/>
                  </a:lnTo>
                  <a:lnTo>
                    <a:pt x="3990" y="255359"/>
                  </a:lnTo>
                  <a:lnTo>
                    <a:pt x="0" y="304799"/>
                  </a:lnTo>
                  <a:lnTo>
                    <a:pt x="3990" y="354240"/>
                  </a:lnTo>
                  <a:lnTo>
                    <a:pt x="15544" y="401141"/>
                  </a:lnTo>
                  <a:lnTo>
                    <a:pt x="34032" y="444873"/>
                  </a:lnTo>
                  <a:lnTo>
                    <a:pt x="58826" y="484811"/>
                  </a:lnTo>
                  <a:lnTo>
                    <a:pt x="89296" y="520326"/>
                  </a:lnTo>
                  <a:lnTo>
                    <a:pt x="124815" y="550791"/>
                  </a:lnTo>
                  <a:lnTo>
                    <a:pt x="164753" y="575578"/>
                  </a:lnTo>
                  <a:lnTo>
                    <a:pt x="208483" y="594060"/>
                  </a:lnTo>
                  <a:lnTo>
                    <a:pt x="255374" y="605609"/>
                  </a:lnTo>
                  <a:lnTo>
                    <a:pt x="304800" y="609598"/>
                  </a:lnTo>
                  <a:lnTo>
                    <a:pt x="354225" y="605609"/>
                  </a:lnTo>
                  <a:lnTo>
                    <a:pt x="401116" y="594060"/>
                  </a:lnTo>
                  <a:lnTo>
                    <a:pt x="444846" y="575578"/>
                  </a:lnTo>
                  <a:lnTo>
                    <a:pt x="484784" y="550791"/>
                  </a:lnTo>
                  <a:lnTo>
                    <a:pt x="520303" y="520326"/>
                  </a:lnTo>
                  <a:lnTo>
                    <a:pt x="550773" y="484811"/>
                  </a:lnTo>
                  <a:lnTo>
                    <a:pt x="575567" y="444873"/>
                  </a:lnTo>
                  <a:lnTo>
                    <a:pt x="594055" y="401141"/>
                  </a:lnTo>
                  <a:lnTo>
                    <a:pt x="605609" y="354240"/>
                  </a:lnTo>
                  <a:lnTo>
                    <a:pt x="609600" y="304799"/>
                  </a:lnTo>
                  <a:lnTo>
                    <a:pt x="605609" y="255359"/>
                  </a:lnTo>
                  <a:lnTo>
                    <a:pt x="594055" y="208458"/>
                  </a:lnTo>
                  <a:lnTo>
                    <a:pt x="575567" y="164725"/>
                  </a:lnTo>
                  <a:lnTo>
                    <a:pt x="550773" y="124788"/>
                  </a:lnTo>
                  <a:lnTo>
                    <a:pt x="520303" y="89273"/>
                  </a:lnTo>
                  <a:lnTo>
                    <a:pt x="484784" y="58808"/>
                  </a:lnTo>
                  <a:lnTo>
                    <a:pt x="444846" y="34020"/>
                  </a:lnTo>
                  <a:lnTo>
                    <a:pt x="401116" y="15538"/>
                  </a:lnTo>
                  <a:lnTo>
                    <a:pt x="354225" y="3989"/>
                  </a:lnTo>
                  <a:lnTo>
                    <a:pt x="304800" y="0"/>
                  </a:lnTo>
                  <a:close/>
                </a:path>
              </a:pathLst>
            </a:custGeom>
            <a:solidFill>
              <a:srgbClr val="FFFFFF"/>
            </a:solidFill>
          </p:spPr>
          <p:txBody>
            <a:bodyPr wrap="square" lIns="0" tIns="0" rIns="0" bIns="0" rtlCol="0"/>
            <a:lstStyle/>
            <a:p>
              <a:endParaRPr/>
            </a:p>
          </p:txBody>
        </p:sp>
        <p:sp>
          <p:nvSpPr>
            <p:cNvPr id="10" name="object 10"/>
            <p:cNvSpPr/>
            <p:nvPr/>
          </p:nvSpPr>
          <p:spPr>
            <a:xfrm>
              <a:off x="11506961" y="6172961"/>
              <a:ext cx="609600" cy="609600"/>
            </a:xfrm>
            <a:custGeom>
              <a:avLst/>
              <a:gdLst/>
              <a:ahLst/>
              <a:cxnLst/>
              <a:rect l="l" t="t" r="r" b="b"/>
              <a:pathLst>
                <a:path w="609600" h="609600">
                  <a:moveTo>
                    <a:pt x="0" y="304799"/>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799"/>
                  </a:lnTo>
                  <a:lnTo>
                    <a:pt x="605609" y="354240"/>
                  </a:lnTo>
                  <a:lnTo>
                    <a:pt x="594055" y="401141"/>
                  </a:lnTo>
                  <a:lnTo>
                    <a:pt x="575567" y="444873"/>
                  </a:lnTo>
                  <a:lnTo>
                    <a:pt x="550773" y="484811"/>
                  </a:lnTo>
                  <a:lnTo>
                    <a:pt x="520303" y="520326"/>
                  </a:lnTo>
                  <a:lnTo>
                    <a:pt x="484784" y="550791"/>
                  </a:lnTo>
                  <a:lnTo>
                    <a:pt x="444846" y="575578"/>
                  </a:lnTo>
                  <a:lnTo>
                    <a:pt x="401116" y="594060"/>
                  </a:lnTo>
                  <a:lnTo>
                    <a:pt x="354225" y="605609"/>
                  </a:lnTo>
                  <a:lnTo>
                    <a:pt x="304800" y="609598"/>
                  </a:lnTo>
                  <a:lnTo>
                    <a:pt x="255374" y="605609"/>
                  </a:lnTo>
                  <a:lnTo>
                    <a:pt x="208483" y="594060"/>
                  </a:lnTo>
                  <a:lnTo>
                    <a:pt x="164753" y="575578"/>
                  </a:lnTo>
                  <a:lnTo>
                    <a:pt x="124815" y="550791"/>
                  </a:lnTo>
                  <a:lnTo>
                    <a:pt x="89296" y="520326"/>
                  </a:lnTo>
                  <a:lnTo>
                    <a:pt x="58826" y="484811"/>
                  </a:lnTo>
                  <a:lnTo>
                    <a:pt x="34032" y="444873"/>
                  </a:lnTo>
                  <a:lnTo>
                    <a:pt x="15544" y="401141"/>
                  </a:lnTo>
                  <a:lnTo>
                    <a:pt x="3990" y="354240"/>
                  </a:lnTo>
                  <a:lnTo>
                    <a:pt x="0" y="304799"/>
                  </a:lnTo>
                  <a:close/>
                </a:path>
              </a:pathLst>
            </a:custGeom>
            <a:ln w="38100">
              <a:solidFill>
                <a:srgbClr val="FF0000"/>
              </a:solidFill>
            </a:ln>
          </p:spPr>
          <p:txBody>
            <a:bodyPr wrap="square" lIns="0" tIns="0" rIns="0" bIns="0" rtlCol="0"/>
            <a:lstStyle/>
            <a:p>
              <a:endParaRPr/>
            </a:p>
          </p:txBody>
        </p:sp>
      </p:grpSp>
      <p:grpSp>
        <p:nvGrpSpPr>
          <p:cNvPr id="12" name="object 12"/>
          <p:cNvGrpSpPr/>
          <p:nvPr/>
        </p:nvGrpSpPr>
        <p:grpSpPr>
          <a:xfrm>
            <a:off x="15510" y="870908"/>
            <a:ext cx="11294856" cy="6766929"/>
            <a:chOff x="643127" y="845450"/>
            <a:chExt cx="11294856" cy="6766929"/>
          </a:xfrm>
        </p:grpSpPr>
        <p:pic>
          <p:nvPicPr>
            <p:cNvPr id="13" name="object 13"/>
            <p:cNvPicPr/>
            <p:nvPr/>
          </p:nvPicPr>
          <p:blipFill>
            <a:blip r:embed="rId5" cstate="print"/>
            <a:stretch>
              <a:fillRect/>
            </a:stretch>
          </p:blipFill>
          <p:spPr>
            <a:xfrm>
              <a:off x="643127" y="947879"/>
              <a:ext cx="4639056" cy="5910120"/>
            </a:xfrm>
            <a:prstGeom prst="rect">
              <a:avLst/>
            </a:prstGeom>
          </p:spPr>
        </p:pic>
        <p:pic>
          <p:nvPicPr>
            <p:cNvPr id="15" name="object 15"/>
            <p:cNvPicPr/>
            <p:nvPr/>
          </p:nvPicPr>
          <p:blipFill>
            <a:blip r:embed="rId6" cstate="print"/>
            <a:stretch>
              <a:fillRect/>
            </a:stretch>
          </p:blipFill>
          <p:spPr>
            <a:xfrm>
              <a:off x="5733017" y="845450"/>
              <a:ext cx="6204966" cy="5116181"/>
            </a:xfrm>
            <a:prstGeom prst="rect">
              <a:avLst/>
            </a:prstGeom>
          </p:spPr>
        </p:pic>
        <p:pic>
          <p:nvPicPr>
            <p:cNvPr id="17" name="object 15"/>
            <p:cNvPicPr/>
            <p:nvPr/>
          </p:nvPicPr>
          <p:blipFill>
            <a:blip r:embed="rId6" cstate="print"/>
            <a:stretch>
              <a:fillRect/>
            </a:stretch>
          </p:blipFill>
          <p:spPr>
            <a:xfrm>
              <a:off x="3767327" y="4261865"/>
              <a:ext cx="6662166" cy="3350514"/>
            </a:xfrm>
            <a:prstGeom prst="rect">
              <a:avLst/>
            </a:prstGeom>
          </p:spPr>
        </p:pic>
      </p:grpSp>
      <p:sp>
        <p:nvSpPr>
          <p:cNvPr id="16" name="object 16"/>
          <p:cNvSpPr txBox="1">
            <a:spLocks noGrp="1"/>
          </p:cNvSpPr>
          <p:nvPr>
            <p:ph type="body" idx="1"/>
          </p:nvPr>
        </p:nvSpPr>
        <p:spPr>
          <a:xfrm>
            <a:off x="5426583" y="1066800"/>
            <a:ext cx="5562600" cy="3041858"/>
          </a:xfrm>
          <a:prstGeom prst="rect">
            <a:avLst/>
          </a:prstGeom>
        </p:spPr>
        <p:txBody>
          <a:bodyPr vert="horz" wrap="square" lIns="0" tIns="12700" rIns="0" bIns="0" rtlCol="0">
            <a:spAutoFit/>
          </a:bodyPr>
          <a:lstStyle/>
          <a:p>
            <a:pPr marL="12700" marR="214629" algn="ctr">
              <a:lnSpc>
                <a:spcPct val="100000"/>
              </a:lnSpc>
              <a:spcBef>
                <a:spcPts val="100"/>
              </a:spcBef>
            </a:pPr>
            <a:r>
              <a:rPr lang="ru-RU" sz="1400" i="0" u="sng" dirty="0" smtClean="0"/>
              <a:t>Региональные конкурсы</a:t>
            </a:r>
          </a:p>
          <a:p>
            <a:pPr marL="12700" marR="214629" algn="just">
              <a:lnSpc>
                <a:spcPct val="100000"/>
              </a:lnSpc>
              <a:spcBef>
                <a:spcPts val="100"/>
              </a:spcBef>
            </a:pPr>
            <a:r>
              <a:rPr lang="ru-RU" sz="1400" b="0" i="0" dirty="0" smtClean="0"/>
              <a:t>В </a:t>
            </a:r>
            <a:r>
              <a:rPr lang="ru-RU" sz="1400" b="0" i="0" dirty="0"/>
              <a:t>2024 – 2025 учебном году </a:t>
            </a:r>
            <a:r>
              <a:rPr lang="ru-RU" sz="1400" b="0" i="0" dirty="0" smtClean="0"/>
              <a:t>педагоги ПМО </a:t>
            </a:r>
            <a:r>
              <a:rPr lang="ru-RU" sz="1400" b="0" i="0" dirty="0"/>
              <a:t>принимали участие региональных конкурсах: в </a:t>
            </a:r>
            <a:r>
              <a:rPr lang="en-US" sz="1400" b="0" i="0" dirty="0"/>
              <a:t>XII</a:t>
            </a:r>
            <a:r>
              <a:rPr lang="ru-RU" sz="1400" b="0" i="0" dirty="0"/>
              <a:t> конкурсе профессионального мастерства работников сферы дополнительного образования Приморского края «Сердце отдаю детям» (Килимник А.С., Кольцова А.А., МБОУ ДО «Районный центр детского творчества» Партизанского муниципального округа), Региональном конкурсе  наставничества «Формула успеха» (номинация «Сетевое наставничество» - Исакова Н.П., МБОУ «СОШ» </a:t>
            </a:r>
            <a:r>
              <a:rPr lang="ru-RU" sz="1400" b="0" i="0" dirty="0" err="1"/>
              <a:t>с.Фроловка</a:t>
            </a:r>
            <a:r>
              <a:rPr lang="ru-RU" sz="1400" b="0" i="0" dirty="0"/>
              <a:t>; номинация «Наставничество в образовании» - </a:t>
            </a:r>
            <a:r>
              <a:rPr lang="ru-RU" sz="1400" b="0" i="0" dirty="0" err="1"/>
              <a:t>Ионова</a:t>
            </a:r>
            <a:r>
              <a:rPr lang="ru-RU" sz="1400" b="0" i="0" dirty="0"/>
              <a:t> Ю.А., МБОУ» СОШ» </a:t>
            </a:r>
            <a:r>
              <a:rPr lang="ru-RU" sz="1400" b="0" i="0" dirty="0" err="1"/>
              <a:t>с.Золотая</a:t>
            </a:r>
            <a:r>
              <a:rPr lang="ru-RU" sz="1400" b="0" i="0" dirty="0"/>
              <a:t> Долина); в конкурсе эссе «Герои острова </a:t>
            </a:r>
            <a:r>
              <a:rPr lang="ru-RU" sz="1400" b="0" i="0" dirty="0" err="1"/>
              <a:t>Доманский</a:t>
            </a:r>
            <a:r>
              <a:rPr lang="ru-RU" sz="1400" b="0" i="0" dirty="0"/>
              <a:t>» (</a:t>
            </a:r>
            <a:r>
              <a:rPr lang="ru-RU" sz="1400" b="0" i="0" dirty="0" err="1"/>
              <a:t>Ипполитова</a:t>
            </a:r>
            <a:r>
              <a:rPr lang="ru-RU" sz="1400" b="0" i="0" dirty="0"/>
              <a:t> Е.С., МБОУ «СОШ» </a:t>
            </a:r>
            <a:r>
              <a:rPr lang="ru-RU" sz="1400" b="0" i="0" dirty="0" err="1"/>
              <a:t>с.Хмыловка</a:t>
            </a:r>
            <a:r>
              <a:rPr lang="ru-RU" sz="1400" b="0" i="0" dirty="0"/>
              <a:t>); Всероссийской муниципальной премии «Служение» (Исакова Н.П., МБОУ «СОШ» </a:t>
            </a:r>
            <a:r>
              <a:rPr lang="ru-RU" sz="1400" b="0" i="0" dirty="0" err="1"/>
              <a:t>с.Фроловка</a:t>
            </a:r>
            <a:r>
              <a:rPr lang="ru-RU" sz="1400" b="0" i="0" dirty="0"/>
              <a:t>).</a:t>
            </a:r>
            <a:endParaRPr sz="1400" b="0" i="0" dirty="0"/>
          </a:p>
        </p:txBody>
      </p:sp>
      <p:pic>
        <p:nvPicPr>
          <p:cNvPr id="22" name="Рисунок 21" descr="https://xn--90anmicge.xn--p1ai/wp-content/uploads/2025/03/%D1%83%D1%87%D0%B8%D1%82%D0%B5%D0%BB%D1%8C-%D0%B3%D0%BE%D0%B4%D0%B0-2025-079-768x54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3316604"/>
            <a:ext cx="3133267" cy="2362200"/>
          </a:xfrm>
          <a:prstGeom prst="rect">
            <a:avLst/>
          </a:prstGeom>
          <a:noFill/>
          <a:ln>
            <a:noFill/>
          </a:ln>
        </p:spPr>
      </p:pic>
      <p:pic>
        <p:nvPicPr>
          <p:cNvPr id="24" name="Рисунок 23" descr="https://xn--90anmicge.xn--p1ai/wp-content/uploads/2025/03/%D1%83%D1%87%D0%B8%D1%82%D0%B5%D0%BB%D1%8C-%D0%B3%D0%BE%D0%B4%D0%B0-2025-063-768x398.jpg"/>
          <p:cNvPicPr/>
          <p:nvPr/>
        </p:nvPicPr>
        <p:blipFill>
          <a:blip r:embed="rId8">
            <a:extLst>
              <a:ext uri="{28A0092B-C50C-407E-A947-70E740481C1C}">
                <a14:useLocalDpi xmlns:a14="http://schemas.microsoft.com/office/drawing/2010/main" val="0"/>
              </a:ext>
            </a:extLst>
          </a:blip>
          <a:srcRect/>
          <a:stretch>
            <a:fillRect/>
          </a:stretch>
        </p:blipFill>
        <p:spPr bwMode="auto">
          <a:xfrm>
            <a:off x="398937" y="846398"/>
            <a:ext cx="4858863" cy="2416558"/>
          </a:xfrm>
          <a:prstGeom prst="rect">
            <a:avLst/>
          </a:prstGeom>
          <a:noFill/>
          <a:ln>
            <a:noFill/>
          </a:ln>
        </p:spPr>
      </p:pic>
      <p:pic>
        <p:nvPicPr>
          <p:cNvPr id="25" name="Рисунок 24" descr="https://xn--90anmicge.xn--p1ai/wp-content/uploads/2025/03/image-768x644.jpe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60814" y="4287323"/>
            <a:ext cx="2594771" cy="2495238"/>
          </a:xfrm>
          <a:prstGeom prst="rect">
            <a:avLst/>
          </a:prstGeom>
          <a:noFill/>
          <a:ln>
            <a:noFill/>
          </a:ln>
        </p:spPr>
      </p:pic>
      <p:sp>
        <p:nvSpPr>
          <p:cNvPr id="8" name="Прямоугольник 7"/>
          <p:cNvSpPr/>
          <p:nvPr/>
        </p:nvSpPr>
        <p:spPr>
          <a:xfrm>
            <a:off x="3449904" y="4343400"/>
            <a:ext cx="5943600" cy="1992661"/>
          </a:xfrm>
          <a:prstGeom prst="rect">
            <a:avLst/>
          </a:prstGeom>
        </p:spPr>
        <p:txBody>
          <a:bodyPr wrap="square">
            <a:spAutoFit/>
          </a:bodyPr>
          <a:lstStyle/>
          <a:p>
            <a:pPr algn="just">
              <a:lnSpc>
                <a:spcPct val="150000"/>
              </a:lnSpc>
            </a:pPr>
            <a:r>
              <a:rPr lang="ru-RU" sz="1400" dirty="0">
                <a:latin typeface="Times New Roman" panose="02020603050405020304" pitchFamily="18" charset="0"/>
                <a:cs typeface="Times New Roman" panose="02020603050405020304" pitchFamily="18" charset="0"/>
              </a:rPr>
              <a:t>В муниципальном конкурсе </a:t>
            </a:r>
            <a:r>
              <a:rPr lang="ru-RU" sz="1400" b="1" i="1" dirty="0">
                <a:latin typeface="Times New Roman" panose="02020603050405020304" pitchFamily="18" charset="0"/>
                <a:cs typeface="Times New Roman" panose="02020603050405020304" pitchFamily="18" charset="0"/>
              </a:rPr>
              <a:t>«Лучший педагог Партизанского муниципального округа  - 2025» </a:t>
            </a:r>
            <a:r>
              <a:rPr lang="ru-RU" sz="1400" dirty="0">
                <a:latin typeface="Times New Roman" panose="02020603050405020304" pitchFamily="18" charset="0"/>
                <a:cs typeface="Times New Roman" panose="02020603050405020304" pitchFamily="18" charset="0"/>
              </a:rPr>
              <a:t>приняли участие  педагоги   11 образовательных учреждений округа. Победителем среди учителей стал </a:t>
            </a:r>
            <a:r>
              <a:rPr lang="ru-RU" sz="1400" b="1" dirty="0">
                <a:latin typeface="Times New Roman" panose="02020603050405020304" pitchFamily="18" charset="0"/>
                <a:cs typeface="Times New Roman" panose="02020603050405020304" pitchFamily="18" charset="0"/>
              </a:rPr>
              <a:t>учитель начальных классов МБОУ «СОШ» </a:t>
            </a:r>
            <a:r>
              <a:rPr lang="ru-RU" sz="1400" b="1" dirty="0" err="1">
                <a:latin typeface="Times New Roman" panose="02020603050405020304" pitchFamily="18" charset="0"/>
                <a:cs typeface="Times New Roman" panose="02020603050405020304" pitchFamily="18" charset="0"/>
              </a:rPr>
              <a:t>с.Золотая</a:t>
            </a:r>
            <a:r>
              <a:rPr lang="ru-RU" sz="1400" b="1" dirty="0">
                <a:latin typeface="Times New Roman" panose="02020603050405020304" pitchFamily="18" charset="0"/>
                <a:cs typeface="Times New Roman" panose="02020603050405020304" pitchFamily="18" charset="0"/>
              </a:rPr>
              <a:t> Долина Иванова Н.Ю., </a:t>
            </a:r>
            <a:r>
              <a:rPr lang="ru-RU" sz="1400" dirty="0">
                <a:latin typeface="Times New Roman" panose="02020603050405020304" pitchFamily="18" charset="0"/>
                <a:cs typeface="Times New Roman" panose="02020603050405020304" pitchFamily="18" charset="0"/>
              </a:rPr>
              <a:t>победителем конкурса воспитателей  - </a:t>
            </a:r>
            <a:r>
              <a:rPr lang="ru-RU" sz="1400" b="1" dirty="0">
                <a:latin typeface="Times New Roman" panose="02020603050405020304" pitchFamily="18" charset="0"/>
                <a:cs typeface="Times New Roman" panose="02020603050405020304" pitchFamily="18" charset="0"/>
              </a:rPr>
              <a:t>воспитатель   МБДОУ «Детский сад «Ягодка» </a:t>
            </a:r>
            <a:r>
              <a:rPr lang="ru-RU" sz="1400" b="1" dirty="0" err="1">
                <a:latin typeface="Times New Roman" panose="02020603050405020304" pitchFamily="18" charset="0"/>
                <a:cs typeface="Times New Roman" panose="02020603050405020304" pitchFamily="18" charset="0"/>
              </a:rPr>
              <a:t>Кирильчук</a:t>
            </a:r>
            <a:r>
              <a:rPr lang="ru-RU" sz="1400" b="1" dirty="0">
                <a:latin typeface="Times New Roman" panose="02020603050405020304" pitchFamily="18" charset="0"/>
                <a:cs typeface="Times New Roman" panose="02020603050405020304" pitchFamily="18" charset="0"/>
              </a:rPr>
              <a:t> А.А. </a:t>
            </a:r>
          </a:p>
        </p:txBody>
      </p:sp>
      <p:pic>
        <p:nvPicPr>
          <p:cNvPr id="20" name="object 8"/>
          <p:cNvPicPr/>
          <p:nvPr/>
        </p:nvPicPr>
        <p:blipFill>
          <a:blip r:embed="rId10" cstate="print"/>
          <a:stretch>
            <a:fillRect/>
          </a:stretch>
        </p:blipFill>
        <p:spPr>
          <a:xfrm>
            <a:off x="9220200" y="-76200"/>
            <a:ext cx="3134453" cy="2895600"/>
          </a:xfrm>
          <a:prstGeom prst="rect">
            <a:avLst/>
          </a:prstGeom>
        </p:spPr>
      </p:pic>
    </p:spTree>
    <p:extLst>
      <p:ext uri="{BB962C8B-B14F-4D97-AF65-F5344CB8AC3E}">
        <p14:creationId xmlns:p14="http://schemas.microsoft.com/office/powerpoint/2010/main" val="2946950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1" y="-3"/>
            <a:ext cx="12192000" cy="6858000"/>
            <a:chOff x="0" y="-3"/>
            <a:chExt cx="12192000" cy="6858000"/>
          </a:xfrm>
        </p:grpSpPr>
        <p:pic>
          <p:nvPicPr>
            <p:cNvPr id="3" name="object 3"/>
            <p:cNvPicPr/>
            <p:nvPr/>
          </p:nvPicPr>
          <p:blipFill>
            <a:blip r:embed="rId2" cstate="print"/>
            <a:stretch>
              <a:fillRect/>
            </a:stretch>
          </p:blipFill>
          <p:spPr>
            <a:xfrm>
              <a:off x="0" y="-3"/>
              <a:ext cx="12172471" cy="6790944"/>
            </a:xfrm>
            <a:prstGeom prst="rect">
              <a:avLst/>
            </a:prstGeom>
          </p:spPr>
        </p:pic>
        <p:pic>
          <p:nvPicPr>
            <p:cNvPr id="4" name="object 4"/>
            <p:cNvPicPr/>
            <p:nvPr/>
          </p:nvPicPr>
          <p:blipFill>
            <a:blip r:embed="rId3" cstate="print"/>
            <a:stretch>
              <a:fillRect/>
            </a:stretch>
          </p:blipFill>
          <p:spPr>
            <a:xfrm>
              <a:off x="11213592" y="0"/>
              <a:ext cx="978407" cy="6857999"/>
            </a:xfrm>
            <a:prstGeom prst="rect">
              <a:avLst/>
            </a:prstGeom>
          </p:spPr>
        </p:pic>
        <p:pic>
          <p:nvPicPr>
            <p:cNvPr id="5" name="object 5"/>
            <p:cNvPicPr/>
            <p:nvPr/>
          </p:nvPicPr>
          <p:blipFill>
            <a:blip r:embed="rId4" cstate="print"/>
            <a:stretch>
              <a:fillRect/>
            </a:stretch>
          </p:blipFill>
          <p:spPr>
            <a:xfrm>
              <a:off x="0" y="150875"/>
              <a:ext cx="9560814" cy="1777746"/>
            </a:xfrm>
            <a:prstGeom prst="rect">
              <a:avLst/>
            </a:prstGeom>
          </p:spPr>
        </p:pic>
      </p:grpSp>
      <p:sp>
        <p:nvSpPr>
          <p:cNvPr id="6" name="object 6"/>
          <p:cNvSpPr txBox="1">
            <a:spLocks noGrp="1"/>
          </p:cNvSpPr>
          <p:nvPr>
            <p:ph type="title"/>
          </p:nvPr>
        </p:nvSpPr>
        <p:spPr>
          <a:prstGeom prst="rect">
            <a:avLst/>
          </a:prstGeom>
        </p:spPr>
        <p:txBody>
          <a:bodyPr vert="horz" wrap="square" lIns="0" tIns="75514" rIns="0" bIns="0" rtlCol="0">
            <a:spAutoFit/>
          </a:bodyPr>
          <a:lstStyle/>
          <a:p>
            <a:pPr marL="12700">
              <a:lnSpc>
                <a:spcPct val="100000"/>
              </a:lnSpc>
              <a:spcBef>
                <a:spcPts val="105"/>
              </a:spcBef>
            </a:pPr>
            <a:r>
              <a:rPr dirty="0"/>
              <a:t>ОСВОЕНИЕ</a:t>
            </a:r>
            <a:r>
              <a:rPr spc="-25" dirty="0"/>
              <a:t> </a:t>
            </a:r>
            <a:r>
              <a:rPr spc="-20" dirty="0"/>
              <a:t>ШКОЛЬНИКАМИ</a:t>
            </a:r>
            <a:r>
              <a:rPr spc="-30" dirty="0"/>
              <a:t> </a:t>
            </a:r>
            <a:r>
              <a:rPr spc="-10" dirty="0"/>
              <a:t>ПРОФЕССИОНАЛЬНЫХ</a:t>
            </a:r>
            <a:r>
              <a:rPr spc="-25" dirty="0"/>
              <a:t> </a:t>
            </a:r>
            <a:r>
              <a:rPr spc="-10" dirty="0"/>
              <a:t>НАВЫКОВ</a:t>
            </a:r>
          </a:p>
        </p:txBody>
      </p:sp>
      <p:pic>
        <p:nvPicPr>
          <p:cNvPr id="7" name="object 7"/>
          <p:cNvPicPr/>
          <p:nvPr/>
        </p:nvPicPr>
        <p:blipFill>
          <a:blip r:embed="rId5" cstate="print"/>
          <a:stretch>
            <a:fillRect/>
          </a:stretch>
        </p:blipFill>
        <p:spPr>
          <a:xfrm>
            <a:off x="47862" y="5644532"/>
            <a:ext cx="7617519" cy="1060279"/>
          </a:xfrm>
          <a:prstGeom prst="rect">
            <a:avLst/>
          </a:prstGeom>
        </p:spPr>
      </p:pic>
      <p:pic>
        <p:nvPicPr>
          <p:cNvPr id="9" name="object 9"/>
          <p:cNvPicPr/>
          <p:nvPr/>
        </p:nvPicPr>
        <p:blipFill>
          <a:blip r:embed="rId6" cstate="print"/>
          <a:stretch>
            <a:fillRect/>
          </a:stretch>
        </p:blipFill>
        <p:spPr>
          <a:xfrm>
            <a:off x="158222" y="1482087"/>
            <a:ext cx="2711958" cy="2132556"/>
          </a:xfrm>
          <a:prstGeom prst="rect">
            <a:avLst/>
          </a:prstGeom>
        </p:spPr>
      </p:pic>
      <p:sp>
        <p:nvSpPr>
          <p:cNvPr id="10" name="object 10"/>
          <p:cNvSpPr txBox="1"/>
          <p:nvPr/>
        </p:nvSpPr>
        <p:spPr>
          <a:xfrm>
            <a:off x="307340" y="1643699"/>
            <a:ext cx="2413725" cy="1515992"/>
          </a:xfrm>
          <a:prstGeom prst="rect">
            <a:avLst/>
          </a:prstGeom>
        </p:spPr>
        <p:txBody>
          <a:bodyPr vert="horz" wrap="square" lIns="0" tIns="13335" rIns="0" bIns="0" rtlCol="0">
            <a:spAutoFit/>
          </a:bodyPr>
          <a:lstStyle/>
          <a:p>
            <a:pPr marL="462280">
              <a:lnSpc>
                <a:spcPct val="100000"/>
              </a:lnSpc>
              <a:spcBef>
                <a:spcPts val="105"/>
              </a:spcBef>
            </a:pPr>
            <a:r>
              <a:rPr sz="1400" b="1" dirty="0">
                <a:latin typeface="Times New Roman"/>
                <a:cs typeface="Times New Roman"/>
              </a:rPr>
              <a:t>«Билет</a:t>
            </a:r>
            <a:r>
              <a:rPr sz="1400" b="1" spc="-25" dirty="0">
                <a:latin typeface="Times New Roman"/>
                <a:cs typeface="Times New Roman"/>
              </a:rPr>
              <a:t> </a:t>
            </a:r>
            <a:r>
              <a:rPr sz="1400" b="1" dirty="0">
                <a:latin typeface="Times New Roman"/>
                <a:cs typeface="Times New Roman"/>
              </a:rPr>
              <a:t>в</a:t>
            </a:r>
            <a:r>
              <a:rPr sz="1400" b="1" spc="-20" dirty="0">
                <a:latin typeface="Times New Roman"/>
                <a:cs typeface="Times New Roman"/>
              </a:rPr>
              <a:t> </a:t>
            </a:r>
            <a:r>
              <a:rPr sz="1400" b="1" spc="-10" dirty="0">
                <a:latin typeface="Times New Roman"/>
                <a:cs typeface="Times New Roman"/>
              </a:rPr>
              <a:t>будущее»</a:t>
            </a:r>
            <a:endParaRPr sz="1400" dirty="0">
              <a:latin typeface="Times New Roman"/>
              <a:cs typeface="Times New Roman"/>
            </a:endParaRPr>
          </a:p>
          <a:p>
            <a:pPr marL="184150" indent="-171450">
              <a:lnSpc>
                <a:spcPct val="100000"/>
              </a:lnSpc>
              <a:spcBef>
                <a:spcPts val="5"/>
              </a:spcBef>
              <a:buFont typeface="Wingdings"/>
              <a:buChar char=""/>
              <a:tabLst>
                <a:tab pos="184150" algn="l"/>
              </a:tabLst>
            </a:pPr>
            <a:r>
              <a:rPr lang="ru-RU" sz="1200" dirty="0" smtClean="0">
                <a:latin typeface="Times New Roman"/>
                <a:cs typeface="Times New Roman"/>
              </a:rPr>
              <a:t>1520 </a:t>
            </a:r>
            <a:r>
              <a:rPr sz="1200" dirty="0" err="1" smtClean="0">
                <a:latin typeface="Times New Roman"/>
                <a:cs typeface="Times New Roman"/>
              </a:rPr>
              <a:t>учащихся</a:t>
            </a:r>
            <a:r>
              <a:rPr sz="1200" spc="10" dirty="0" smtClean="0">
                <a:latin typeface="Times New Roman"/>
                <a:cs typeface="Times New Roman"/>
              </a:rPr>
              <a:t> </a:t>
            </a:r>
            <a:r>
              <a:rPr sz="1200" dirty="0">
                <a:latin typeface="Times New Roman"/>
                <a:cs typeface="Times New Roman"/>
              </a:rPr>
              <a:t>6</a:t>
            </a:r>
            <a:r>
              <a:rPr sz="1200" spc="-15" dirty="0">
                <a:latin typeface="Times New Roman"/>
                <a:cs typeface="Times New Roman"/>
              </a:rPr>
              <a:t> </a:t>
            </a:r>
            <a:r>
              <a:rPr sz="1200" dirty="0">
                <a:latin typeface="Times New Roman"/>
                <a:cs typeface="Times New Roman"/>
              </a:rPr>
              <a:t>–11</a:t>
            </a:r>
            <a:r>
              <a:rPr sz="1200" spc="-20" dirty="0">
                <a:latin typeface="Times New Roman"/>
                <a:cs typeface="Times New Roman"/>
              </a:rPr>
              <a:t> </a:t>
            </a:r>
            <a:r>
              <a:rPr sz="1200" spc="-10" dirty="0">
                <a:latin typeface="Times New Roman"/>
                <a:cs typeface="Times New Roman"/>
              </a:rPr>
              <a:t>классов</a:t>
            </a:r>
            <a:endParaRPr sz="1200" dirty="0">
              <a:latin typeface="Times New Roman"/>
              <a:cs typeface="Times New Roman"/>
            </a:endParaRPr>
          </a:p>
          <a:p>
            <a:pPr marL="184150" indent="-171450">
              <a:lnSpc>
                <a:spcPct val="100000"/>
              </a:lnSpc>
              <a:buFont typeface="Wingdings"/>
              <a:buChar char=""/>
              <a:tabLst>
                <a:tab pos="184150" algn="l"/>
              </a:tabLst>
            </a:pPr>
            <a:r>
              <a:rPr lang="ru-RU" sz="1200" dirty="0" smtClean="0">
                <a:latin typeface="Times New Roman"/>
                <a:cs typeface="Times New Roman"/>
              </a:rPr>
              <a:t>14</a:t>
            </a:r>
            <a:r>
              <a:rPr sz="1200" dirty="0" smtClean="0">
                <a:latin typeface="Times New Roman"/>
                <a:cs typeface="Times New Roman"/>
              </a:rPr>
              <a:t> </a:t>
            </a:r>
            <a:r>
              <a:rPr sz="1200" spc="-25" dirty="0">
                <a:latin typeface="Times New Roman"/>
                <a:cs typeface="Times New Roman"/>
              </a:rPr>
              <a:t>ОУ</a:t>
            </a:r>
            <a:endParaRPr sz="1200" dirty="0">
              <a:latin typeface="Times New Roman"/>
              <a:cs typeface="Times New Roman"/>
            </a:endParaRPr>
          </a:p>
          <a:p>
            <a:pPr marL="12700">
              <a:lnSpc>
                <a:spcPct val="100000"/>
              </a:lnSpc>
            </a:pPr>
            <a:r>
              <a:rPr sz="1200" dirty="0">
                <a:latin typeface="Times New Roman"/>
                <a:cs typeface="Times New Roman"/>
              </a:rPr>
              <a:t>100%</a:t>
            </a:r>
            <a:r>
              <a:rPr sz="1200" spc="275" dirty="0">
                <a:latin typeface="Times New Roman"/>
                <a:cs typeface="Times New Roman"/>
              </a:rPr>
              <a:t> </a:t>
            </a:r>
            <a:r>
              <a:rPr sz="1200" dirty="0">
                <a:latin typeface="Times New Roman"/>
                <a:cs typeface="Times New Roman"/>
              </a:rPr>
              <a:t>онлайн</a:t>
            </a:r>
            <a:r>
              <a:rPr sz="1200" spc="-20" dirty="0">
                <a:latin typeface="Times New Roman"/>
                <a:cs typeface="Times New Roman"/>
              </a:rPr>
              <a:t> </a:t>
            </a:r>
            <a:r>
              <a:rPr sz="1200" dirty="0">
                <a:latin typeface="Times New Roman"/>
                <a:cs typeface="Times New Roman"/>
              </a:rPr>
              <a:t>–</a:t>
            </a:r>
            <a:r>
              <a:rPr sz="1200" spc="-10" dirty="0">
                <a:latin typeface="Times New Roman"/>
                <a:cs typeface="Times New Roman"/>
              </a:rPr>
              <a:t> тестирование</a:t>
            </a:r>
            <a:endParaRPr sz="1200" dirty="0">
              <a:latin typeface="Times New Roman"/>
              <a:cs typeface="Times New Roman"/>
            </a:endParaRPr>
          </a:p>
          <a:p>
            <a:pPr marL="12700">
              <a:lnSpc>
                <a:spcPct val="100000"/>
              </a:lnSpc>
              <a:spcBef>
                <a:spcPts val="5"/>
              </a:spcBef>
            </a:pPr>
            <a:r>
              <a:rPr sz="1200" spc="-10" dirty="0">
                <a:latin typeface="Times New Roman"/>
                <a:cs typeface="Times New Roman"/>
              </a:rPr>
              <a:t>зарегистрированных</a:t>
            </a:r>
            <a:r>
              <a:rPr sz="1200" spc="60" dirty="0">
                <a:latin typeface="Times New Roman"/>
                <a:cs typeface="Times New Roman"/>
              </a:rPr>
              <a:t> </a:t>
            </a:r>
            <a:r>
              <a:rPr sz="1200" spc="-10" dirty="0">
                <a:latin typeface="Times New Roman"/>
                <a:cs typeface="Times New Roman"/>
              </a:rPr>
              <a:t>участников</a:t>
            </a:r>
            <a:endParaRPr sz="1200" dirty="0">
              <a:latin typeface="Times New Roman"/>
              <a:cs typeface="Times New Roman"/>
            </a:endParaRPr>
          </a:p>
          <a:p>
            <a:pPr marL="183515" marR="52705" indent="-171450">
              <a:lnSpc>
                <a:spcPct val="99200"/>
              </a:lnSpc>
              <a:spcBef>
                <a:spcPts val="10"/>
              </a:spcBef>
              <a:buFont typeface="Wingdings"/>
              <a:buChar char=""/>
              <a:tabLst>
                <a:tab pos="184785" algn="l"/>
              </a:tabLst>
            </a:pPr>
            <a:r>
              <a:rPr lang="ru-RU" sz="1200" dirty="0" smtClean="0">
                <a:latin typeface="Times New Roman"/>
                <a:cs typeface="Times New Roman"/>
              </a:rPr>
              <a:t>324 </a:t>
            </a:r>
            <a:r>
              <a:rPr sz="1200" dirty="0" err="1" smtClean="0">
                <a:latin typeface="Times New Roman"/>
                <a:cs typeface="Times New Roman"/>
              </a:rPr>
              <a:t>учащихся</a:t>
            </a:r>
            <a:r>
              <a:rPr sz="1200" spc="-25" dirty="0" smtClean="0">
                <a:latin typeface="Times New Roman"/>
                <a:cs typeface="Times New Roman"/>
              </a:rPr>
              <a:t> </a:t>
            </a:r>
            <a:r>
              <a:rPr sz="1200" dirty="0">
                <a:latin typeface="Times New Roman"/>
                <a:cs typeface="Times New Roman"/>
              </a:rPr>
              <a:t>участвовали</a:t>
            </a:r>
            <a:r>
              <a:rPr sz="1200" spc="-5" dirty="0">
                <a:latin typeface="Times New Roman"/>
                <a:cs typeface="Times New Roman"/>
              </a:rPr>
              <a:t> </a:t>
            </a:r>
            <a:r>
              <a:rPr sz="1200" spc="-50" dirty="0">
                <a:latin typeface="Times New Roman"/>
                <a:cs typeface="Times New Roman"/>
              </a:rPr>
              <a:t>в 	</a:t>
            </a:r>
            <a:r>
              <a:rPr sz="1200" spc="-10" dirty="0">
                <a:latin typeface="Times New Roman"/>
                <a:cs typeface="Times New Roman"/>
              </a:rPr>
              <a:t>профессиональных 	профориентационных</a:t>
            </a:r>
            <a:r>
              <a:rPr sz="1200" spc="-15" dirty="0">
                <a:latin typeface="Times New Roman"/>
                <a:cs typeface="Times New Roman"/>
              </a:rPr>
              <a:t> </a:t>
            </a:r>
            <a:r>
              <a:rPr sz="1200" dirty="0">
                <a:latin typeface="Times New Roman"/>
                <a:cs typeface="Times New Roman"/>
              </a:rPr>
              <a:t>пробах</a:t>
            </a:r>
            <a:r>
              <a:rPr sz="1200" spc="25" dirty="0">
                <a:latin typeface="Times New Roman"/>
                <a:cs typeface="Times New Roman"/>
              </a:rPr>
              <a:t> </a:t>
            </a:r>
            <a:endParaRPr sz="1200" dirty="0">
              <a:latin typeface="Times New Roman"/>
              <a:cs typeface="Times New Roman"/>
            </a:endParaRPr>
          </a:p>
        </p:txBody>
      </p:sp>
      <p:pic>
        <p:nvPicPr>
          <p:cNvPr id="11" name="object 11"/>
          <p:cNvPicPr/>
          <p:nvPr/>
        </p:nvPicPr>
        <p:blipFill>
          <a:blip r:embed="rId7" cstate="print"/>
          <a:stretch>
            <a:fillRect/>
          </a:stretch>
        </p:blipFill>
        <p:spPr>
          <a:xfrm>
            <a:off x="5402651" y="3614643"/>
            <a:ext cx="3718555" cy="1343406"/>
          </a:xfrm>
          <a:prstGeom prst="rect">
            <a:avLst/>
          </a:prstGeom>
        </p:spPr>
      </p:pic>
      <p:sp>
        <p:nvSpPr>
          <p:cNvPr id="12" name="object 12"/>
          <p:cNvSpPr txBox="1"/>
          <p:nvPr/>
        </p:nvSpPr>
        <p:spPr>
          <a:xfrm>
            <a:off x="5486400" y="3708394"/>
            <a:ext cx="3379928" cy="1118255"/>
          </a:xfrm>
          <a:prstGeom prst="rect">
            <a:avLst/>
          </a:prstGeom>
        </p:spPr>
        <p:txBody>
          <a:bodyPr vert="horz" wrap="square" lIns="0" tIns="12700" rIns="0" bIns="0" rtlCol="0">
            <a:spAutoFit/>
          </a:bodyPr>
          <a:lstStyle/>
          <a:p>
            <a:pPr marL="327660" marR="5080" indent="286385">
              <a:lnSpc>
                <a:spcPct val="100000"/>
              </a:lnSpc>
              <a:spcBef>
                <a:spcPts val="100"/>
              </a:spcBef>
            </a:pPr>
            <a:r>
              <a:rPr sz="1200" b="1" dirty="0">
                <a:latin typeface="Times New Roman"/>
                <a:cs typeface="Times New Roman"/>
              </a:rPr>
              <a:t>«ПроеКТОриЯ»,</a:t>
            </a:r>
            <a:r>
              <a:rPr sz="1200" b="1" spc="-70" dirty="0">
                <a:latin typeface="Times New Roman"/>
                <a:cs typeface="Times New Roman"/>
              </a:rPr>
              <a:t> </a:t>
            </a:r>
            <a:r>
              <a:rPr sz="1200" b="1" dirty="0">
                <a:latin typeface="Times New Roman"/>
                <a:cs typeface="Times New Roman"/>
              </a:rPr>
              <a:t>«Шоу</a:t>
            </a:r>
            <a:r>
              <a:rPr sz="1200" b="1" spc="-55" dirty="0">
                <a:latin typeface="Times New Roman"/>
                <a:cs typeface="Times New Roman"/>
              </a:rPr>
              <a:t> </a:t>
            </a:r>
            <a:r>
              <a:rPr sz="1200" b="1" dirty="0">
                <a:latin typeface="Times New Roman"/>
                <a:cs typeface="Times New Roman"/>
              </a:rPr>
              <a:t>профессий»</a:t>
            </a:r>
            <a:r>
              <a:rPr sz="1200" b="1" spc="-25" dirty="0">
                <a:latin typeface="Times New Roman"/>
                <a:cs typeface="Times New Roman"/>
              </a:rPr>
              <a:t> </a:t>
            </a:r>
            <a:r>
              <a:rPr sz="1200" spc="-50" dirty="0">
                <a:latin typeface="Times New Roman"/>
                <a:cs typeface="Times New Roman"/>
              </a:rPr>
              <a:t>– </a:t>
            </a:r>
            <a:r>
              <a:rPr sz="1200" spc="-10" dirty="0">
                <a:latin typeface="Times New Roman"/>
                <a:cs typeface="Times New Roman"/>
              </a:rPr>
              <a:t>(интерактивная </a:t>
            </a:r>
            <a:r>
              <a:rPr sz="1200" dirty="0">
                <a:latin typeface="Times New Roman"/>
                <a:cs typeface="Times New Roman"/>
              </a:rPr>
              <a:t>цифровая</a:t>
            </a:r>
            <a:r>
              <a:rPr sz="1200" spc="-5" dirty="0">
                <a:latin typeface="Times New Roman"/>
                <a:cs typeface="Times New Roman"/>
              </a:rPr>
              <a:t> </a:t>
            </a:r>
            <a:r>
              <a:rPr sz="1200" spc="-10" dirty="0">
                <a:latin typeface="Times New Roman"/>
                <a:cs typeface="Times New Roman"/>
              </a:rPr>
              <a:t>платформа</a:t>
            </a:r>
            <a:r>
              <a:rPr sz="1200" spc="30" dirty="0">
                <a:latin typeface="Times New Roman"/>
                <a:cs typeface="Times New Roman"/>
              </a:rPr>
              <a:t> </a:t>
            </a:r>
            <a:r>
              <a:rPr sz="1200" spc="-25" dirty="0">
                <a:latin typeface="Times New Roman"/>
                <a:cs typeface="Times New Roman"/>
              </a:rPr>
              <a:t>для</a:t>
            </a:r>
            <a:endParaRPr sz="1200" dirty="0">
              <a:latin typeface="Times New Roman"/>
              <a:cs typeface="Times New Roman"/>
            </a:endParaRPr>
          </a:p>
          <a:p>
            <a:pPr marL="675640">
              <a:lnSpc>
                <a:spcPct val="100000"/>
              </a:lnSpc>
            </a:pPr>
            <a:r>
              <a:rPr sz="1200" spc="-10" dirty="0">
                <a:latin typeface="Times New Roman"/>
                <a:cs typeface="Times New Roman"/>
              </a:rPr>
              <a:t>профориентации</a:t>
            </a:r>
            <a:r>
              <a:rPr sz="1200" spc="55" dirty="0">
                <a:latin typeface="Times New Roman"/>
                <a:cs typeface="Times New Roman"/>
              </a:rPr>
              <a:t> </a:t>
            </a:r>
            <a:r>
              <a:rPr sz="1200" spc="-10" dirty="0">
                <a:latin typeface="Times New Roman"/>
                <a:cs typeface="Times New Roman"/>
              </a:rPr>
              <a:t>школьников)</a:t>
            </a:r>
            <a:endParaRPr sz="1200" dirty="0">
              <a:latin typeface="Times New Roman"/>
              <a:cs typeface="Times New Roman"/>
            </a:endParaRPr>
          </a:p>
          <a:p>
            <a:pPr marL="12700" marR="15875">
              <a:lnSpc>
                <a:spcPts val="1400"/>
              </a:lnSpc>
              <a:spcBef>
                <a:spcPts val="80"/>
              </a:spcBef>
            </a:pPr>
            <a:r>
              <a:rPr sz="1200" dirty="0" smtClean="0">
                <a:latin typeface="Times New Roman"/>
                <a:cs typeface="Times New Roman"/>
              </a:rPr>
              <a:t>1</a:t>
            </a:r>
            <a:r>
              <a:rPr lang="ru-RU" sz="1200" dirty="0" smtClean="0">
                <a:latin typeface="Times New Roman"/>
                <a:cs typeface="Times New Roman"/>
              </a:rPr>
              <a:t>5</a:t>
            </a:r>
            <a:r>
              <a:rPr sz="1200" spc="15" dirty="0" smtClean="0">
                <a:latin typeface="Times New Roman"/>
                <a:cs typeface="Times New Roman"/>
              </a:rPr>
              <a:t> </a:t>
            </a:r>
            <a:r>
              <a:rPr sz="1200" spc="-10" dirty="0">
                <a:latin typeface="Times New Roman"/>
                <a:cs typeface="Times New Roman"/>
              </a:rPr>
              <a:t>профориентационных</a:t>
            </a:r>
            <a:r>
              <a:rPr sz="1200" spc="-15" dirty="0">
                <a:latin typeface="Times New Roman"/>
                <a:cs typeface="Times New Roman"/>
              </a:rPr>
              <a:t> </a:t>
            </a:r>
            <a:r>
              <a:rPr sz="1200" dirty="0">
                <a:latin typeface="Times New Roman"/>
                <a:cs typeface="Times New Roman"/>
              </a:rPr>
              <a:t>онлайн</a:t>
            </a:r>
            <a:r>
              <a:rPr sz="1200" spc="10" dirty="0">
                <a:latin typeface="Times New Roman"/>
                <a:cs typeface="Times New Roman"/>
              </a:rPr>
              <a:t> </a:t>
            </a:r>
            <a:r>
              <a:rPr sz="1200" dirty="0">
                <a:latin typeface="Times New Roman"/>
                <a:cs typeface="Times New Roman"/>
              </a:rPr>
              <a:t>–</a:t>
            </a:r>
            <a:r>
              <a:rPr sz="1200" spc="15" dirty="0">
                <a:latin typeface="Times New Roman"/>
                <a:cs typeface="Times New Roman"/>
              </a:rPr>
              <a:t> </a:t>
            </a:r>
            <a:r>
              <a:rPr sz="1200" spc="-10" dirty="0">
                <a:latin typeface="Times New Roman"/>
                <a:cs typeface="Times New Roman"/>
              </a:rPr>
              <a:t>мероприятий </a:t>
            </a:r>
            <a:r>
              <a:rPr sz="1200" dirty="0">
                <a:latin typeface="Times New Roman"/>
                <a:cs typeface="Times New Roman"/>
              </a:rPr>
              <a:t>на</a:t>
            </a:r>
            <a:r>
              <a:rPr sz="1200" spc="-35" dirty="0">
                <a:latin typeface="Times New Roman"/>
                <a:cs typeface="Times New Roman"/>
              </a:rPr>
              <a:t> </a:t>
            </a:r>
            <a:r>
              <a:rPr sz="1200" dirty="0">
                <a:latin typeface="Times New Roman"/>
                <a:cs typeface="Times New Roman"/>
              </a:rPr>
              <a:t>платформе</a:t>
            </a:r>
            <a:r>
              <a:rPr sz="1200" spc="-25" dirty="0">
                <a:latin typeface="Times New Roman"/>
                <a:cs typeface="Times New Roman"/>
              </a:rPr>
              <a:t> </a:t>
            </a:r>
            <a:r>
              <a:rPr sz="1200" spc="-10" dirty="0">
                <a:solidFill>
                  <a:srgbClr val="0462C1"/>
                </a:solidFill>
                <a:latin typeface="Times New Roman"/>
                <a:cs typeface="Times New Roman"/>
                <a:hlinkClick r:id="rId8"/>
              </a:rPr>
              <a:t>https://proektoria.online</a:t>
            </a:r>
            <a:r>
              <a:rPr sz="1200" spc="-10" dirty="0" smtClean="0">
                <a:solidFill>
                  <a:srgbClr val="0462C1"/>
                </a:solidFill>
                <a:latin typeface="Times New Roman"/>
                <a:cs typeface="Times New Roman"/>
                <a:hlinkClick r:id="rId8"/>
              </a:rPr>
              <a:t>/</a:t>
            </a:r>
            <a:r>
              <a:rPr lang="ru-RU" sz="1200" spc="-10" dirty="0" smtClean="0">
                <a:solidFill>
                  <a:srgbClr val="0462C1"/>
                </a:solidFill>
                <a:latin typeface="Times New Roman"/>
                <a:cs typeface="Times New Roman"/>
              </a:rPr>
              <a:t> </a:t>
            </a:r>
            <a:r>
              <a:rPr lang="ru-RU" sz="1200" spc="-10" dirty="0" smtClean="0">
                <a:solidFill>
                  <a:schemeClr val="tx1"/>
                </a:solidFill>
                <a:latin typeface="Times New Roman"/>
                <a:cs typeface="Times New Roman"/>
              </a:rPr>
              <a:t>(1567 учащихся 1-11 классов)</a:t>
            </a:r>
            <a:endParaRPr sz="1200" dirty="0">
              <a:solidFill>
                <a:schemeClr val="tx1"/>
              </a:solidFill>
              <a:latin typeface="Times New Roman"/>
              <a:cs typeface="Times New Roman"/>
            </a:endParaRPr>
          </a:p>
        </p:txBody>
      </p:sp>
      <p:sp>
        <p:nvSpPr>
          <p:cNvPr id="14" name="object 14"/>
          <p:cNvSpPr txBox="1"/>
          <p:nvPr/>
        </p:nvSpPr>
        <p:spPr>
          <a:xfrm>
            <a:off x="3200400" y="2430976"/>
            <a:ext cx="5257800" cy="566822"/>
          </a:xfrm>
          <a:prstGeom prst="rect">
            <a:avLst/>
          </a:prstGeom>
        </p:spPr>
        <p:txBody>
          <a:bodyPr vert="horz" wrap="square" lIns="0" tIns="12700" rIns="0" bIns="0" rtlCol="0">
            <a:spAutoFit/>
          </a:bodyPr>
          <a:lstStyle/>
          <a:p>
            <a:pPr marL="12700" marR="5080" algn="just">
              <a:spcBef>
                <a:spcPts val="100"/>
              </a:spcBef>
            </a:pPr>
            <a:r>
              <a:rPr sz="1200" b="1" dirty="0">
                <a:solidFill>
                  <a:srgbClr val="FFFFFF"/>
                </a:solidFill>
                <a:latin typeface="Times New Roman"/>
                <a:cs typeface="Times New Roman"/>
              </a:rPr>
              <a:t>«</a:t>
            </a:r>
            <a:r>
              <a:rPr sz="1200" b="1" dirty="0">
                <a:solidFill>
                  <a:schemeClr val="bg1"/>
                </a:solidFill>
                <a:latin typeface="Times New Roman" panose="02020603050405020304" pitchFamily="18" charset="0"/>
                <a:cs typeface="Times New Roman" panose="02020603050405020304" pitchFamily="18" charset="0"/>
              </a:rPr>
              <a:t>Путевка</a:t>
            </a:r>
            <a:r>
              <a:rPr sz="1200" b="1" spc="-50"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в</a:t>
            </a:r>
            <a:r>
              <a:rPr sz="1200" b="1" spc="-30"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жизнь»</a:t>
            </a:r>
            <a:r>
              <a:rPr sz="1200" b="1" spc="-20"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a:t>
            </a:r>
            <a:r>
              <a:rPr sz="1200" b="1" spc="-30"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получение</a:t>
            </a:r>
            <a:r>
              <a:rPr sz="1200" b="1" spc="-50"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профессии</a:t>
            </a:r>
            <a:r>
              <a:rPr sz="1200" b="1" spc="-25" dirty="0">
                <a:solidFill>
                  <a:schemeClr val="bg1"/>
                </a:solidFill>
                <a:latin typeface="Times New Roman" panose="02020603050405020304" pitchFamily="18" charset="0"/>
                <a:cs typeface="Times New Roman" panose="02020603050405020304" pitchFamily="18" charset="0"/>
              </a:rPr>
              <a:t> </a:t>
            </a:r>
            <a:r>
              <a:rPr sz="1200" b="1" dirty="0">
                <a:solidFill>
                  <a:schemeClr val="bg1"/>
                </a:solidFill>
                <a:latin typeface="Times New Roman" panose="02020603050405020304" pitchFamily="18" charset="0"/>
                <a:cs typeface="Times New Roman" panose="02020603050405020304" pitchFamily="18" charset="0"/>
              </a:rPr>
              <a:t>вместе</a:t>
            </a:r>
            <a:r>
              <a:rPr sz="1200" b="1" spc="-25" dirty="0">
                <a:solidFill>
                  <a:schemeClr val="bg1"/>
                </a:solidFill>
                <a:latin typeface="Times New Roman" panose="02020603050405020304" pitchFamily="18" charset="0"/>
                <a:cs typeface="Times New Roman" panose="02020603050405020304" pitchFamily="18" charset="0"/>
              </a:rPr>
              <a:t> </a:t>
            </a:r>
            <a:r>
              <a:rPr sz="1200" b="1" spc="-50" dirty="0">
                <a:solidFill>
                  <a:schemeClr val="bg1"/>
                </a:solidFill>
                <a:latin typeface="Times New Roman" panose="02020603050405020304" pitchFamily="18" charset="0"/>
                <a:cs typeface="Times New Roman" panose="02020603050405020304" pitchFamily="18" charset="0"/>
              </a:rPr>
              <a:t>с </a:t>
            </a:r>
            <a:r>
              <a:rPr sz="1200" b="1" spc="-10" dirty="0" err="1">
                <a:solidFill>
                  <a:schemeClr val="bg1"/>
                </a:solidFill>
                <a:latin typeface="Times New Roman" panose="02020603050405020304" pitchFamily="18" charset="0"/>
                <a:cs typeface="Times New Roman" panose="02020603050405020304" pitchFamily="18" charset="0"/>
              </a:rPr>
              <a:t>аттестатом</a:t>
            </a:r>
            <a:r>
              <a:rPr sz="1200" b="1" spc="-10" dirty="0" smtClean="0">
                <a:solidFill>
                  <a:schemeClr val="bg1"/>
                </a:solidFill>
                <a:latin typeface="Times New Roman" panose="02020603050405020304" pitchFamily="18" charset="0"/>
                <a:cs typeface="Times New Roman" panose="02020603050405020304" pitchFamily="18" charset="0"/>
              </a:rPr>
              <a:t>»</a:t>
            </a:r>
            <a:r>
              <a:rPr lang="ru-RU" sz="1200" b="1" spc="-10" dirty="0" smtClean="0">
                <a:solidFill>
                  <a:schemeClr val="bg1"/>
                </a:solidFill>
                <a:latin typeface="Times New Roman" panose="02020603050405020304" pitchFamily="18" charset="0"/>
                <a:cs typeface="Times New Roman" panose="02020603050405020304" pitchFamily="18" charset="0"/>
              </a:rPr>
              <a:t> </a:t>
            </a:r>
            <a:r>
              <a:rPr sz="1200" b="1" spc="-45" dirty="0" smtClean="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на</a:t>
            </a:r>
            <a:r>
              <a:rPr sz="1200" spc="-35" dirty="0">
                <a:solidFill>
                  <a:schemeClr val="bg1"/>
                </a:solidFill>
                <a:latin typeface="Times New Roman" panose="02020603050405020304" pitchFamily="18" charset="0"/>
                <a:cs typeface="Times New Roman" panose="02020603050405020304" pitchFamily="18" charset="0"/>
              </a:rPr>
              <a:t> </a:t>
            </a:r>
            <a:r>
              <a:rPr sz="1200" dirty="0" err="1">
                <a:solidFill>
                  <a:schemeClr val="bg1"/>
                </a:solidFill>
                <a:latin typeface="Times New Roman" panose="02020603050405020304" pitchFamily="18" charset="0"/>
                <a:cs typeface="Times New Roman" panose="02020603050405020304" pitchFamily="18" charset="0"/>
              </a:rPr>
              <a:t>базе</a:t>
            </a:r>
            <a:r>
              <a:rPr sz="1200" spc="-5" dirty="0">
                <a:solidFill>
                  <a:schemeClr val="bg1"/>
                </a:solidFill>
                <a:latin typeface="Times New Roman" panose="02020603050405020304" pitchFamily="18" charset="0"/>
                <a:cs typeface="Times New Roman" panose="02020603050405020304" pitchFamily="18" charset="0"/>
              </a:rPr>
              <a:t> </a:t>
            </a:r>
            <a:r>
              <a:rPr lang="ru-RU" sz="1200" dirty="0">
                <a:solidFill>
                  <a:schemeClr val="bg1"/>
                </a:solidFill>
                <a:latin typeface="Times New Roman" panose="02020603050405020304" pitchFamily="18" charset="0"/>
                <a:cs typeface="Times New Roman" panose="02020603050405020304" pitchFamily="18" charset="0"/>
              </a:rPr>
              <a:t>КГБ ПОУ «</a:t>
            </a:r>
            <a:r>
              <a:rPr lang="ru-RU" sz="1200" dirty="0" err="1">
                <a:solidFill>
                  <a:schemeClr val="bg1"/>
                </a:solidFill>
                <a:latin typeface="Times New Roman" panose="02020603050405020304" pitchFamily="18" charset="0"/>
                <a:cs typeface="Times New Roman" panose="02020603050405020304" pitchFamily="18" charset="0"/>
              </a:rPr>
              <a:t>Лазовский</a:t>
            </a:r>
            <a:r>
              <a:rPr lang="ru-RU" sz="1200" dirty="0">
                <a:solidFill>
                  <a:schemeClr val="bg1"/>
                </a:solidFill>
                <a:latin typeface="Times New Roman" panose="02020603050405020304" pitchFamily="18" charset="0"/>
                <a:cs typeface="Times New Roman" panose="02020603050405020304" pitchFamily="18" charset="0"/>
              </a:rPr>
              <a:t> колледж технологий и </a:t>
            </a:r>
            <a:r>
              <a:rPr lang="ru-RU" sz="1200" dirty="0" smtClean="0">
                <a:solidFill>
                  <a:schemeClr val="bg1"/>
                </a:solidFill>
                <a:latin typeface="Times New Roman" panose="02020603050405020304" pitchFamily="18" charset="0"/>
                <a:cs typeface="Times New Roman" panose="02020603050405020304" pitchFamily="18" charset="0"/>
              </a:rPr>
              <a:t>туризма»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smtClean="0">
                <a:solidFill>
                  <a:schemeClr val="bg1"/>
                </a:solidFill>
                <a:latin typeface="Times New Roman" panose="02020603050405020304" pitchFamily="18" charset="0"/>
                <a:cs typeface="Times New Roman" panose="02020603050405020304" pitchFamily="18" charset="0"/>
              </a:rPr>
              <a:t>по </a:t>
            </a:r>
            <a:r>
              <a:rPr lang="ru-RU" sz="1200" dirty="0">
                <a:solidFill>
                  <a:schemeClr val="bg1"/>
                </a:solidFill>
                <a:latin typeface="Times New Roman" panose="02020603050405020304" pitchFamily="18" charset="0"/>
                <a:cs typeface="Times New Roman" panose="02020603050405020304" pitchFamily="18" charset="0"/>
              </a:rPr>
              <a:t>специальностям «тракторист» и «пекарь</a:t>
            </a:r>
            <a:r>
              <a:rPr lang="ru-RU" sz="1200" dirty="0" smtClean="0">
                <a:solidFill>
                  <a:schemeClr val="bg1"/>
                </a:solidFill>
                <a:latin typeface="Times New Roman" panose="02020603050405020304" pitchFamily="18" charset="0"/>
                <a:cs typeface="Times New Roman" panose="02020603050405020304" pitchFamily="18" charset="0"/>
              </a:rPr>
              <a:t>» реализуется в МБОУ «СОШ» с. Сергеевка (18 чел.)</a:t>
            </a:r>
            <a:endParaRPr sz="1200" dirty="0">
              <a:solidFill>
                <a:schemeClr val="bg1"/>
              </a:solidFill>
              <a:latin typeface="Times New Roman" panose="02020603050405020304" pitchFamily="18" charset="0"/>
              <a:cs typeface="Times New Roman" panose="02020603050405020304" pitchFamily="18" charset="0"/>
            </a:endParaRPr>
          </a:p>
        </p:txBody>
      </p:sp>
      <p:grpSp>
        <p:nvGrpSpPr>
          <p:cNvPr id="15" name="object 15"/>
          <p:cNvGrpSpPr/>
          <p:nvPr/>
        </p:nvGrpSpPr>
        <p:grpSpPr>
          <a:xfrm>
            <a:off x="11273789" y="6287261"/>
            <a:ext cx="558165" cy="533400"/>
            <a:chOff x="11273789" y="6287261"/>
            <a:chExt cx="558165" cy="533400"/>
          </a:xfrm>
        </p:grpSpPr>
        <p:sp>
          <p:nvSpPr>
            <p:cNvPr id="19" name="object 19"/>
            <p:cNvSpPr/>
            <p:nvPr/>
          </p:nvSpPr>
          <p:spPr>
            <a:xfrm>
              <a:off x="11273789" y="6287261"/>
              <a:ext cx="558165" cy="533400"/>
            </a:xfrm>
            <a:custGeom>
              <a:avLst/>
              <a:gdLst/>
              <a:ahLst/>
              <a:cxnLst/>
              <a:rect l="l" t="t" r="r" b="b"/>
              <a:pathLst>
                <a:path w="558165" h="533400">
                  <a:moveTo>
                    <a:pt x="278891" y="0"/>
                  </a:moveTo>
                  <a:lnTo>
                    <a:pt x="228754" y="4296"/>
                  </a:lnTo>
                  <a:lnTo>
                    <a:pt x="181568" y="16685"/>
                  </a:lnTo>
                  <a:lnTo>
                    <a:pt x="138119" y="36412"/>
                  </a:lnTo>
                  <a:lnTo>
                    <a:pt x="99195" y="62724"/>
                  </a:lnTo>
                  <a:lnTo>
                    <a:pt x="65584" y="94868"/>
                  </a:lnTo>
                  <a:lnTo>
                    <a:pt x="38071" y="132091"/>
                  </a:lnTo>
                  <a:lnTo>
                    <a:pt x="17445" y="173639"/>
                  </a:lnTo>
                  <a:lnTo>
                    <a:pt x="4492" y="218760"/>
                  </a:lnTo>
                  <a:lnTo>
                    <a:pt x="0" y="266699"/>
                  </a:lnTo>
                  <a:lnTo>
                    <a:pt x="4492" y="314639"/>
                  </a:lnTo>
                  <a:lnTo>
                    <a:pt x="17445" y="359760"/>
                  </a:lnTo>
                  <a:lnTo>
                    <a:pt x="38071" y="401308"/>
                  </a:lnTo>
                  <a:lnTo>
                    <a:pt x="65584" y="438530"/>
                  </a:lnTo>
                  <a:lnTo>
                    <a:pt x="99195" y="470674"/>
                  </a:lnTo>
                  <a:lnTo>
                    <a:pt x="138119" y="496986"/>
                  </a:lnTo>
                  <a:lnTo>
                    <a:pt x="181568" y="516713"/>
                  </a:lnTo>
                  <a:lnTo>
                    <a:pt x="228754" y="529101"/>
                  </a:lnTo>
                  <a:lnTo>
                    <a:pt x="278891" y="533398"/>
                  </a:lnTo>
                  <a:lnTo>
                    <a:pt x="329029" y="529101"/>
                  </a:lnTo>
                  <a:lnTo>
                    <a:pt x="376215" y="516713"/>
                  </a:lnTo>
                  <a:lnTo>
                    <a:pt x="419664" y="496986"/>
                  </a:lnTo>
                  <a:lnTo>
                    <a:pt x="458588" y="470674"/>
                  </a:lnTo>
                  <a:lnTo>
                    <a:pt x="492199" y="438530"/>
                  </a:lnTo>
                  <a:lnTo>
                    <a:pt x="519712" y="401308"/>
                  </a:lnTo>
                  <a:lnTo>
                    <a:pt x="540338" y="359760"/>
                  </a:lnTo>
                  <a:lnTo>
                    <a:pt x="553291" y="314639"/>
                  </a:lnTo>
                  <a:lnTo>
                    <a:pt x="557783" y="266699"/>
                  </a:lnTo>
                  <a:lnTo>
                    <a:pt x="553291" y="218760"/>
                  </a:lnTo>
                  <a:lnTo>
                    <a:pt x="540338" y="173639"/>
                  </a:lnTo>
                  <a:lnTo>
                    <a:pt x="519712" y="132091"/>
                  </a:lnTo>
                  <a:lnTo>
                    <a:pt x="492199" y="94868"/>
                  </a:lnTo>
                  <a:lnTo>
                    <a:pt x="458588" y="62724"/>
                  </a:lnTo>
                  <a:lnTo>
                    <a:pt x="419664" y="36412"/>
                  </a:lnTo>
                  <a:lnTo>
                    <a:pt x="376215" y="16685"/>
                  </a:lnTo>
                  <a:lnTo>
                    <a:pt x="329029" y="4296"/>
                  </a:lnTo>
                  <a:lnTo>
                    <a:pt x="278891" y="0"/>
                  </a:lnTo>
                  <a:close/>
                </a:path>
              </a:pathLst>
            </a:custGeom>
            <a:solidFill>
              <a:srgbClr val="FFFFFF"/>
            </a:solidFill>
          </p:spPr>
          <p:txBody>
            <a:bodyPr wrap="square" lIns="0" tIns="0" rIns="0" bIns="0" rtlCol="0"/>
            <a:lstStyle/>
            <a:p>
              <a:endParaRPr/>
            </a:p>
          </p:txBody>
        </p:sp>
        <p:sp>
          <p:nvSpPr>
            <p:cNvPr id="20" name="object 20"/>
            <p:cNvSpPr/>
            <p:nvPr/>
          </p:nvSpPr>
          <p:spPr>
            <a:xfrm>
              <a:off x="11273789" y="6287261"/>
              <a:ext cx="558165" cy="533400"/>
            </a:xfrm>
            <a:custGeom>
              <a:avLst/>
              <a:gdLst/>
              <a:ahLst/>
              <a:cxnLst/>
              <a:rect l="l" t="t" r="r" b="b"/>
              <a:pathLst>
                <a:path w="558165" h="533400">
                  <a:moveTo>
                    <a:pt x="0" y="266699"/>
                  </a:moveTo>
                  <a:lnTo>
                    <a:pt x="4492" y="218760"/>
                  </a:lnTo>
                  <a:lnTo>
                    <a:pt x="17445" y="173639"/>
                  </a:lnTo>
                  <a:lnTo>
                    <a:pt x="38071" y="132091"/>
                  </a:lnTo>
                  <a:lnTo>
                    <a:pt x="65584" y="94868"/>
                  </a:lnTo>
                  <a:lnTo>
                    <a:pt x="99195" y="62724"/>
                  </a:lnTo>
                  <a:lnTo>
                    <a:pt x="138119" y="36412"/>
                  </a:lnTo>
                  <a:lnTo>
                    <a:pt x="181568" y="16685"/>
                  </a:lnTo>
                  <a:lnTo>
                    <a:pt x="228754" y="4296"/>
                  </a:lnTo>
                  <a:lnTo>
                    <a:pt x="278891" y="0"/>
                  </a:lnTo>
                  <a:lnTo>
                    <a:pt x="329029" y="4296"/>
                  </a:lnTo>
                  <a:lnTo>
                    <a:pt x="376215" y="16685"/>
                  </a:lnTo>
                  <a:lnTo>
                    <a:pt x="419664" y="36412"/>
                  </a:lnTo>
                  <a:lnTo>
                    <a:pt x="458588" y="62724"/>
                  </a:lnTo>
                  <a:lnTo>
                    <a:pt x="492199" y="94868"/>
                  </a:lnTo>
                  <a:lnTo>
                    <a:pt x="519712" y="132091"/>
                  </a:lnTo>
                  <a:lnTo>
                    <a:pt x="540338" y="173639"/>
                  </a:lnTo>
                  <a:lnTo>
                    <a:pt x="553291" y="218760"/>
                  </a:lnTo>
                  <a:lnTo>
                    <a:pt x="557783" y="266699"/>
                  </a:lnTo>
                  <a:lnTo>
                    <a:pt x="553291" y="314639"/>
                  </a:lnTo>
                  <a:lnTo>
                    <a:pt x="540338" y="359760"/>
                  </a:lnTo>
                  <a:lnTo>
                    <a:pt x="519712" y="401308"/>
                  </a:lnTo>
                  <a:lnTo>
                    <a:pt x="492199" y="438530"/>
                  </a:lnTo>
                  <a:lnTo>
                    <a:pt x="458588" y="470674"/>
                  </a:lnTo>
                  <a:lnTo>
                    <a:pt x="419664" y="496986"/>
                  </a:lnTo>
                  <a:lnTo>
                    <a:pt x="376215" y="516713"/>
                  </a:lnTo>
                  <a:lnTo>
                    <a:pt x="329029" y="529101"/>
                  </a:lnTo>
                  <a:lnTo>
                    <a:pt x="278891" y="533398"/>
                  </a:lnTo>
                  <a:lnTo>
                    <a:pt x="228754" y="529101"/>
                  </a:lnTo>
                  <a:lnTo>
                    <a:pt x="181568" y="516713"/>
                  </a:lnTo>
                  <a:lnTo>
                    <a:pt x="138119" y="496986"/>
                  </a:lnTo>
                  <a:lnTo>
                    <a:pt x="99195" y="470674"/>
                  </a:lnTo>
                  <a:lnTo>
                    <a:pt x="65584" y="438530"/>
                  </a:lnTo>
                  <a:lnTo>
                    <a:pt x="38071" y="401308"/>
                  </a:lnTo>
                  <a:lnTo>
                    <a:pt x="17445" y="359760"/>
                  </a:lnTo>
                  <a:lnTo>
                    <a:pt x="4492" y="314639"/>
                  </a:lnTo>
                  <a:lnTo>
                    <a:pt x="0" y="266699"/>
                  </a:lnTo>
                  <a:close/>
                </a:path>
              </a:pathLst>
            </a:custGeom>
            <a:ln w="38100">
              <a:solidFill>
                <a:srgbClr val="FF0000"/>
              </a:solidFill>
            </a:ln>
          </p:spPr>
          <p:txBody>
            <a:bodyPr wrap="square" lIns="0" tIns="0" rIns="0" bIns="0" rtlCol="0"/>
            <a:lstStyle/>
            <a:p>
              <a:endParaRPr/>
            </a:p>
          </p:txBody>
        </p:sp>
      </p:grpSp>
      <p:pic>
        <p:nvPicPr>
          <p:cNvPr id="26" name="object 26"/>
          <p:cNvPicPr/>
          <p:nvPr/>
        </p:nvPicPr>
        <p:blipFill>
          <a:blip r:embed="rId9" cstate="print"/>
          <a:stretch>
            <a:fillRect/>
          </a:stretch>
        </p:blipFill>
        <p:spPr>
          <a:xfrm>
            <a:off x="2972933" y="1342135"/>
            <a:ext cx="6068568" cy="2548258"/>
          </a:xfrm>
          <a:prstGeom prst="rect">
            <a:avLst/>
          </a:prstGeom>
        </p:spPr>
      </p:pic>
      <p:sp>
        <p:nvSpPr>
          <p:cNvPr id="27" name="object 27"/>
          <p:cNvSpPr txBox="1"/>
          <p:nvPr/>
        </p:nvSpPr>
        <p:spPr>
          <a:xfrm>
            <a:off x="199021" y="1039748"/>
            <a:ext cx="8667307" cy="259686"/>
          </a:xfrm>
          <a:prstGeom prst="rect">
            <a:avLst/>
          </a:prstGeom>
        </p:spPr>
        <p:txBody>
          <a:bodyPr vert="horz" wrap="square" lIns="0" tIns="13335" rIns="0" bIns="0" rtlCol="0">
            <a:spAutoFit/>
          </a:bodyPr>
          <a:lstStyle/>
          <a:p>
            <a:pPr marL="259079" marR="5080" indent="-247015">
              <a:lnSpc>
                <a:spcPct val="100000"/>
              </a:lnSpc>
              <a:spcBef>
                <a:spcPts val="105"/>
              </a:spcBef>
            </a:pPr>
            <a:r>
              <a:rPr lang="ru-RU" sz="1600" b="1" i="1" spc="-10" dirty="0" smtClean="0">
                <a:latin typeface="Times New Roman"/>
                <a:cs typeface="Times New Roman"/>
              </a:rPr>
              <a:t> </a:t>
            </a:r>
            <a:r>
              <a:rPr sz="1600" b="1" i="1" spc="-10" dirty="0" smtClean="0">
                <a:latin typeface="Times New Roman"/>
                <a:cs typeface="Times New Roman"/>
              </a:rPr>
              <a:t> </a:t>
            </a:r>
            <a:r>
              <a:rPr sz="1600" b="1" i="1" spc="-10" dirty="0">
                <a:latin typeface="Times New Roman"/>
                <a:cs typeface="Times New Roman"/>
              </a:rPr>
              <a:t>Профориентационный</a:t>
            </a:r>
            <a:r>
              <a:rPr sz="1600" b="1" i="1" spc="-35" dirty="0">
                <a:latin typeface="Times New Roman"/>
                <a:cs typeface="Times New Roman"/>
              </a:rPr>
              <a:t> </a:t>
            </a:r>
            <a:r>
              <a:rPr sz="1600" b="1" i="1" dirty="0">
                <a:latin typeface="Times New Roman"/>
                <a:cs typeface="Times New Roman"/>
              </a:rPr>
              <a:t>минимум</a:t>
            </a:r>
            <a:r>
              <a:rPr sz="1600" b="1" i="1" spc="15" dirty="0">
                <a:latin typeface="Times New Roman"/>
                <a:cs typeface="Times New Roman"/>
              </a:rPr>
              <a:t> </a:t>
            </a:r>
            <a:r>
              <a:rPr sz="1600" b="1" i="1" dirty="0">
                <a:latin typeface="Times New Roman"/>
                <a:cs typeface="Times New Roman"/>
              </a:rPr>
              <a:t>–</a:t>
            </a:r>
            <a:r>
              <a:rPr sz="1600" b="1" i="1" spc="5" dirty="0">
                <a:latin typeface="Times New Roman"/>
                <a:cs typeface="Times New Roman"/>
              </a:rPr>
              <a:t> </a:t>
            </a:r>
            <a:r>
              <a:rPr lang="ru-RU" sz="1600" b="1" i="1" dirty="0" smtClean="0">
                <a:latin typeface="Times New Roman"/>
                <a:cs typeface="Times New Roman"/>
              </a:rPr>
              <a:t>14</a:t>
            </a:r>
            <a:r>
              <a:rPr sz="1600" b="1" i="1" dirty="0" smtClean="0">
                <a:latin typeface="Times New Roman"/>
                <a:cs typeface="Times New Roman"/>
              </a:rPr>
              <a:t> </a:t>
            </a:r>
            <a:r>
              <a:rPr lang="ru-RU" sz="1600" b="1" i="1" spc="-25" dirty="0" smtClean="0">
                <a:latin typeface="Times New Roman"/>
                <a:cs typeface="Times New Roman"/>
              </a:rPr>
              <a:t>общеобразовательных учреждений ПМО</a:t>
            </a:r>
            <a:endParaRPr sz="1600" dirty="0">
              <a:latin typeface="Times New Roman"/>
              <a:cs typeface="Times New Roman"/>
            </a:endParaRPr>
          </a:p>
        </p:txBody>
      </p:sp>
      <p:pic>
        <p:nvPicPr>
          <p:cNvPr id="29" name="Picture 2" descr="https://xn--90anmicge.xn--p1ai/wp-content/uploads/2025/03/image-24-03-25-08-41-1.jpe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07038" y="1519362"/>
            <a:ext cx="2567629" cy="2956871"/>
          </a:xfrm>
          <a:prstGeom prst="rect">
            <a:avLst/>
          </a:prstGeom>
          <a:noFill/>
          <a:extLst/>
        </p:spPr>
      </p:pic>
      <p:pic>
        <p:nvPicPr>
          <p:cNvPr id="30" name="Picture 7" descr="https://xn--90anmicge.xn--p1ai/wp-content/uploads/2025/04/image-04-04-25-10-35-2-768x576.jpeg"/>
          <p:cNvPicPr/>
          <p:nvPr/>
        </p:nvPicPr>
        <p:blipFill>
          <a:blip r:embed="rId11">
            <a:extLst>
              <a:ext uri="{28A0092B-C50C-407E-A947-70E740481C1C}">
                <a14:useLocalDpi xmlns:a14="http://schemas.microsoft.com/office/drawing/2010/main" val="0"/>
              </a:ext>
            </a:extLst>
          </a:blip>
          <a:srcRect/>
          <a:stretch>
            <a:fillRect/>
          </a:stretch>
        </p:blipFill>
        <p:spPr bwMode="auto">
          <a:xfrm>
            <a:off x="8653780" y="4643748"/>
            <a:ext cx="3432302" cy="21681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ADMIN\AppData\Local\Temp\Rar$DIa5580.43588.rartemp\1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27968" y="3664544"/>
            <a:ext cx="2567940" cy="1958409"/>
          </a:xfrm>
          <a:prstGeom prst="rect">
            <a:avLst/>
          </a:prstGeom>
          <a:noFill/>
          <a:extLst/>
        </p:spPr>
      </p:pic>
      <p:pic>
        <p:nvPicPr>
          <p:cNvPr id="32" name="Picture 3" descr="C:\Users\ADMIN\AppData\Local\Temp\Rar$DIa5544.9824.rartemp\4.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30" y="3685852"/>
            <a:ext cx="2741295" cy="191579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rayon.partizansky.ru/image/gerb.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9790" y="138658"/>
            <a:ext cx="776478" cy="998329"/>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3200400" y="1447800"/>
            <a:ext cx="5717852" cy="1769715"/>
          </a:xfrm>
          <a:prstGeom prst="rect">
            <a:avLst/>
          </a:prstGeom>
        </p:spPr>
        <p:txBody>
          <a:bodyPr wrap="square">
            <a:spAutoFit/>
          </a:bodyPr>
          <a:lstStyle/>
          <a:p>
            <a:pPr algn="just"/>
            <a:r>
              <a:rPr lang="ru-RU" dirty="0"/>
              <a:t> </a:t>
            </a:r>
            <a:r>
              <a:rPr lang="ru-RU" sz="1300" dirty="0">
                <a:latin typeface="Times New Roman" panose="02020603050405020304" pitchFamily="18" charset="0"/>
                <a:cs typeface="Times New Roman" panose="02020603050405020304" pitchFamily="18" charset="0"/>
              </a:rPr>
              <a:t>В рамках реализации проекта «Успех каждого ребёнка»   созданы новые места дополнительного образования по социально-гуманитарной направленности на базе  Центров  «Точка роста»  </a:t>
            </a:r>
            <a:r>
              <a:rPr lang="ru-RU" sz="1300" b="1" i="1" dirty="0">
                <a:latin typeface="Times New Roman" panose="02020603050405020304" pitchFamily="18" charset="0"/>
                <a:cs typeface="Times New Roman" panose="02020603050405020304" pitchFamily="18" charset="0"/>
              </a:rPr>
              <a:t>МБОУ «СОШ» с</a:t>
            </a:r>
            <a:r>
              <a:rPr lang="ru-RU" sz="1300" b="1" i="1" dirty="0" smtClean="0">
                <a:latin typeface="Times New Roman" panose="02020603050405020304" pitchFamily="18" charset="0"/>
                <a:cs typeface="Times New Roman" panose="02020603050405020304" pitchFamily="18" charset="0"/>
              </a:rPr>
              <a:t>. Сергеевка </a:t>
            </a:r>
            <a:r>
              <a:rPr lang="ru-RU" sz="1300" b="1" i="1" dirty="0">
                <a:latin typeface="Times New Roman" panose="02020603050405020304" pitchFamily="18" charset="0"/>
                <a:cs typeface="Times New Roman" panose="02020603050405020304" pitchFamily="18" charset="0"/>
              </a:rPr>
              <a:t>(охват – 34 чел.),  МБОУ «СОШ» </a:t>
            </a:r>
            <a:r>
              <a:rPr lang="ru-RU" sz="1300" b="1" i="1" dirty="0" smtClean="0">
                <a:latin typeface="Times New Roman" panose="02020603050405020304" pitchFamily="18" charset="0"/>
                <a:cs typeface="Times New Roman" panose="02020603050405020304" pitchFamily="18" charset="0"/>
              </a:rPr>
              <a:t>с. Золотая </a:t>
            </a:r>
            <a:r>
              <a:rPr lang="ru-RU" sz="1300" b="1" i="1" dirty="0">
                <a:latin typeface="Times New Roman" panose="02020603050405020304" pitchFamily="18" charset="0"/>
                <a:cs typeface="Times New Roman" panose="02020603050405020304" pitchFamily="18" charset="0"/>
              </a:rPr>
              <a:t>Долина (охват – 20 чел.),  МБОУ «СОШ» с. Фроловка</a:t>
            </a:r>
            <a:r>
              <a:rPr lang="ru-RU" sz="1300" dirty="0">
                <a:latin typeface="Times New Roman" panose="02020603050405020304" pitchFamily="18" charset="0"/>
                <a:cs typeface="Times New Roman" panose="02020603050405020304" pitchFamily="18" charset="0"/>
              </a:rPr>
              <a:t>  созданы новые места </a:t>
            </a:r>
            <a:r>
              <a:rPr lang="ru-RU" sz="1300" dirty="0" smtClean="0">
                <a:latin typeface="Times New Roman" panose="02020603050405020304" pitchFamily="18" charset="0"/>
                <a:cs typeface="Times New Roman" panose="02020603050405020304" pitchFamily="18" charset="0"/>
              </a:rPr>
              <a:t>дополнительного образования </a:t>
            </a:r>
            <a:r>
              <a:rPr lang="ru-RU" sz="1300" dirty="0">
                <a:latin typeface="Times New Roman" panose="02020603050405020304" pitchFamily="18" charset="0"/>
                <a:cs typeface="Times New Roman" panose="02020603050405020304" pitchFamily="18" charset="0"/>
              </a:rPr>
              <a:t>детей по туристско-краеведческой   направленности с охватом 15 детей. Для реализации проекта обновлена материально-техническая база учреждений на сумму 164 918,00 руб.</a:t>
            </a:r>
          </a:p>
        </p:txBody>
      </p:sp>
      <p:sp>
        <p:nvSpPr>
          <p:cNvPr id="17" name="Прямоугольник 16"/>
          <p:cNvSpPr/>
          <p:nvPr/>
        </p:nvSpPr>
        <p:spPr>
          <a:xfrm>
            <a:off x="199021" y="5917929"/>
            <a:ext cx="7315200" cy="738664"/>
          </a:xfrm>
          <a:prstGeom prst="rect">
            <a:avLst/>
          </a:prstGeom>
        </p:spPr>
        <p:txBody>
          <a:bodyPr wrap="square">
            <a:spAutoFit/>
          </a:bodyPr>
          <a:lstStyle/>
          <a:p>
            <a:pPr marL="12700" marR="5080" algn="just">
              <a:spcBef>
                <a:spcPts val="100"/>
              </a:spcBef>
            </a:pPr>
            <a:r>
              <a:rPr lang="ru-RU" sz="1400" b="1" dirty="0" smtClean="0">
                <a:solidFill>
                  <a:schemeClr val="tx1"/>
                </a:solidFill>
                <a:latin typeface="Times New Roman"/>
                <a:cs typeface="Times New Roman"/>
              </a:rPr>
              <a:t>«</a:t>
            </a:r>
            <a:r>
              <a:rPr lang="ru-RU" sz="1400" b="1" dirty="0" smtClean="0">
                <a:solidFill>
                  <a:schemeClr val="tx1"/>
                </a:solidFill>
                <a:latin typeface="Times New Roman" panose="02020603050405020304" pitchFamily="18" charset="0"/>
                <a:cs typeface="Times New Roman" panose="02020603050405020304" pitchFamily="18" charset="0"/>
              </a:rPr>
              <a:t>Путевка</a:t>
            </a:r>
            <a:r>
              <a:rPr lang="ru-RU" sz="1400" b="1" spc="-5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в</a:t>
            </a:r>
            <a:r>
              <a:rPr lang="ru-RU" sz="1400" b="1" spc="-3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жизнь»</a:t>
            </a:r>
            <a:r>
              <a:rPr lang="ru-RU" sz="1400" b="1" spc="-2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a:t>
            </a:r>
            <a:r>
              <a:rPr lang="ru-RU" sz="1400" b="1" spc="-3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получение</a:t>
            </a:r>
            <a:r>
              <a:rPr lang="ru-RU" sz="1400" b="1" spc="-50"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профессии</a:t>
            </a:r>
            <a:r>
              <a:rPr lang="ru-RU" sz="1400" b="1" spc="-25" dirty="0" smtClean="0">
                <a:solidFill>
                  <a:schemeClr val="tx1"/>
                </a:solidFill>
                <a:latin typeface="Times New Roman" panose="02020603050405020304" pitchFamily="18" charset="0"/>
                <a:cs typeface="Times New Roman" panose="02020603050405020304" pitchFamily="18" charset="0"/>
              </a:rPr>
              <a:t> </a:t>
            </a:r>
            <a:r>
              <a:rPr lang="ru-RU" sz="1400" b="1" dirty="0" smtClean="0">
                <a:solidFill>
                  <a:schemeClr val="tx1"/>
                </a:solidFill>
                <a:latin typeface="Times New Roman" panose="02020603050405020304" pitchFamily="18" charset="0"/>
                <a:cs typeface="Times New Roman" panose="02020603050405020304" pitchFamily="18" charset="0"/>
              </a:rPr>
              <a:t>вместе</a:t>
            </a:r>
            <a:r>
              <a:rPr lang="ru-RU" sz="1400" b="1" spc="-25" dirty="0" smtClean="0">
                <a:solidFill>
                  <a:schemeClr val="tx1"/>
                </a:solidFill>
                <a:latin typeface="Times New Roman" panose="02020603050405020304" pitchFamily="18" charset="0"/>
                <a:cs typeface="Times New Roman" panose="02020603050405020304" pitchFamily="18" charset="0"/>
              </a:rPr>
              <a:t> </a:t>
            </a:r>
            <a:r>
              <a:rPr lang="ru-RU" sz="1400" b="1" spc="-50" dirty="0" smtClean="0">
                <a:solidFill>
                  <a:schemeClr val="tx1"/>
                </a:solidFill>
                <a:latin typeface="Times New Roman" panose="02020603050405020304" pitchFamily="18" charset="0"/>
                <a:cs typeface="Times New Roman" panose="02020603050405020304" pitchFamily="18" charset="0"/>
              </a:rPr>
              <a:t>с </a:t>
            </a:r>
            <a:r>
              <a:rPr lang="ru-RU" sz="1400" b="1" spc="-10" dirty="0" smtClean="0">
                <a:solidFill>
                  <a:schemeClr val="tx1"/>
                </a:solidFill>
                <a:latin typeface="Times New Roman" panose="02020603050405020304" pitchFamily="18" charset="0"/>
                <a:cs typeface="Times New Roman" panose="02020603050405020304" pitchFamily="18" charset="0"/>
              </a:rPr>
              <a:t>аттестатом» </a:t>
            </a:r>
            <a:r>
              <a:rPr lang="ru-RU" sz="1400" b="1" spc="-45"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на</a:t>
            </a:r>
            <a:r>
              <a:rPr lang="ru-RU" sz="1400" spc="-35"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базе</a:t>
            </a:r>
            <a:r>
              <a:rPr lang="ru-RU" sz="1400" spc="-5" dirty="0" smtClean="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КГБ ПОУ «</a:t>
            </a:r>
            <a:r>
              <a:rPr lang="ru-RU" sz="1400" dirty="0" err="1" smtClean="0">
                <a:solidFill>
                  <a:schemeClr val="tx1"/>
                </a:solidFill>
                <a:latin typeface="Times New Roman" panose="02020603050405020304" pitchFamily="18" charset="0"/>
                <a:cs typeface="Times New Roman" panose="02020603050405020304" pitchFamily="18" charset="0"/>
              </a:rPr>
              <a:t>Лазовский</a:t>
            </a:r>
            <a:r>
              <a:rPr lang="ru-RU" sz="1400" dirty="0" smtClean="0">
                <a:solidFill>
                  <a:schemeClr val="tx1"/>
                </a:solidFill>
                <a:latin typeface="Times New Roman" panose="02020603050405020304" pitchFamily="18" charset="0"/>
                <a:cs typeface="Times New Roman" panose="02020603050405020304" pitchFamily="18" charset="0"/>
              </a:rPr>
              <a:t> колледж технологий и туризма» по специальностям «тракторист» и «пекарь» реализуется в МБОУ «СОШ» с. Сергеевка (18 чел.)</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33" name="object 8"/>
          <p:cNvPicPr/>
          <p:nvPr/>
        </p:nvPicPr>
        <p:blipFill>
          <a:blip r:embed="rId15" cstate="print"/>
          <a:stretch>
            <a:fillRect/>
          </a:stretch>
        </p:blipFill>
        <p:spPr>
          <a:xfrm>
            <a:off x="8763000" y="-158919"/>
            <a:ext cx="3561398" cy="25606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2476" y="5873495"/>
            <a:ext cx="6859524" cy="978407"/>
          </a:xfrm>
          <a:prstGeom prst="rect">
            <a:avLst/>
          </a:prstGeom>
        </p:spPr>
      </p:pic>
      <p:grpSp>
        <p:nvGrpSpPr>
          <p:cNvPr id="3" name="object 3"/>
          <p:cNvGrpSpPr/>
          <p:nvPr/>
        </p:nvGrpSpPr>
        <p:grpSpPr>
          <a:xfrm>
            <a:off x="33528" y="0"/>
            <a:ext cx="12192000" cy="6857997"/>
            <a:chOff x="0" y="0"/>
            <a:chExt cx="12192000" cy="6857997"/>
          </a:xfrm>
        </p:grpSpPr>
        <p:pic>
          <p:nvPicPr>
            <p:cNvPr id="4" name="object 4"/>
            <p:cNvPicPr/>
            <p:nvPr/>
          </p:nvPicPr>
          <p:blipFill>
            <a:blip r:embed="rId3" cstate="print"/>
            <a:stretch>
              <a:fillRect/>
            </a:stretch>
          </p:blipFill>
          <p:spPr>
            <a:xfrm>
              <a:off x="33528" y="1368552"/>
              <a:ext cx="5160264" cy="2799588"/>
            </a:xfrm>
            <a:prstGeom prst="rect">
              <a:avLst/>
            </a:prstGeom>
          </p:spPr>
        </p:pic>
        <p:pic>
          <p:nvPicPr>
            <p:cNvPr id="5" name="object 5"/>
            <p:cNvPicPr/>
            <p:nvPr/>
          </p:nvPicPr>
          <p:blipFill>
            <a:blip r:embed="rId4" cstate="print"/>
            <a:stretch>
              <a:fillRect/>
            </a:stretch>
          </p:blipFill>
          <p:spPr>
            <a:xfrm>
              <a:off x="0" y="0"/>
              <a:ext cx="12192000" cy="6857997"/>
            </a:xfrm>
            <a:prstGeom prst="rect">
              <a:avLst/>
            </a:prstGeom>
          </p:spPr>
        </p:pic>
        <p:pic>
          <p:nvPicPr>
            <p:cNvPr id="6" name="object 6"/>
            <p:cNvPicPr/>
            <p:nvPr/>
          </p:nvPicPr>
          <p:blipFill>
            <a:blip r:embed="rId5" cstate="print"/>
            <a:stretch>
              <a:fillRect/>
            </a:stretch>
          </p:blipFill>
          <p:spPr>
            <a:xfrm>
              <a:off x="0" y="120395"/>
              <a:ext cx="10511028" cy="2256281"/>
            </a:xfrm>
            <a:prstGeom prst="rect">
              <a:avLst/>
            </a:prstGeom>
          </p:spPr>
        </p:pic>
      </p:grpSp>
      <p:sp>
        <p:nvSpPr>
          <p:cNvPr id="7" name="object 7"/>
          <p:cNvSpPr txBox="1">
            <a:spLocks noGrp="1"/>
          </p:cNvSpPr>
          <p:nvPr>
            <p:ph type="title"/>
          </p:nvPr>
        </p:nvSpPr>
        <p:spPr>
          <a:xfrm>
            <a:off x="86028" y="318026"/>
            <a:ext cx="9333054" cy="628377"/>
          </a:xfrm>
          <a:prstGeom prst="rect">
            <a:avLst/>
          </a:prstGeom>
        </p:spPr>
        <p:txBody>
          <a:bodyPr vert="horz" wrap="square" lIns="0" tIns="12700" rIns="0" bIns="0" rtlCol="0">
            <a:spAutoFit/>
          </a:bodyPr>
          <a:lstStyle/>
          <a:p>
            <a:pPr marL="12700" marR="5080" algn="ctr">
              <a:lnSpc>
                <a:spcPct val="100000"/>
              </a:lnSpc>
              <a:spcBef>
                <a:spcPts val="100"/>
              </a:spcBef>
            </a:pPr>
            <a:r>
              <a:rPr spc="-10" dirty="0"/>
              <a:t>МОДЕРНИЗАЦИЯ</a:t>
            </a:r>
            <a:r>
              <a:rPr spc="-85" dirty="0"/>
              <a:t> </a:t>
            </a:r>
            <a:r>
              <a:rPr dirty="0"/>
              <a:t>СИСТЕМЫ</a:t>
            </a:r>
            <a:r>
              <a:rPr spc="-40" dirty="0"/>
              <a:t> </a:t>
            </a:r>
            <a:r>
              <a:rPr spc="-10" dirty="0" smtClean="0"/>
              <a:t>ОБРАЗОВАНИЯ</a:t>
            </a:r>
            <a:r>
              <a:rPr lang="ru-RU" spc="-10" dirty="0" smtClean="0"/>
              <a:t>: Завершение реализаци</a:t>
            </a:r>
            <a:r>
              <a:rPr lang="ru-RU" spc="-85" dirty="0" smtClean="0"/>
              <a:t>и </a:t>
            </a:r>
            <a:r>
              <a:rPr lang="ru-RU" spc="-10" dirty="0" smtClean="0"/>
              <a:t>нацпроекта</a:t>
            </a:r>
            <a:r>
              <a:rPr lang="ru-RU" spc="-75" dirty="0" smtClean="0"/>
              <a:t>  «Образование» и  реализация нацпроекта </a:t>
            </a:r>
            <a:r>
              <a:rPr lang="ru-RU" spc="-20" dirty="0" smtClean="0"/>
              <a:t>«</a:t>
            </a:r>
            <a:r>
              <a:rPr lang="ru-RU" spc="-20" dirty="0" err="1" smtClean="0"/>
              <a:t>Мододежь</a:t>
            </a:r>
            <a:r>
              <a:rPr lang="ru-RU" spc="-20" dirty="0" smtClean="0"/>
              <a:t> и дети»</a:t>
            </a:r>
            <a:endParaRPr spc="-20" dirty="0"/>
          </a:p>
        </p:txBody>
      </p:sp>
      <p:pic>
        <p:nvPicPr>
          <p:cNvPr id="8" name="object 8"/>
          <p:cNvPicPr/>
          <p:nvPr/>
        </p:nvPicPr>
        <p:blipFill>
          <a:blip r:embed="rId6" cstate="print"/>
          <a:stretch>
            <a:fillRect/>
          </a:stretch>
        </p:blipFill>
        <p:spPr>
          <a:xfrm>
            <a:off x="4495800" y="3878839"/>
            <a:ext cx="7755888" cy="1806187"/>
          </a:xfrm>
          <a:prstGeom prst="rect">
            <a:avLst/>
          </a:prstGeom>
        </p:spPr>
      </p:pic>
      <p:sp>
        <p:nvSpPr>
          <p:cNvPr id="9" name="object 9"/>
          <p:cNvSpPr txBox="1"/>
          <p:nvPr/>
        </p:nvSpPr>
        <p:spPr>
          <a:xfrm>
            <a:off x="5227320" y="3878839"/>
            <a:ext cx="6061075" cy="228909"/>
          </a:xfrm>
          <a:prstGeom prst="rect">
            <a:avLst/>
          </a:prstGeom>
        </p:spPr>
        <p:txBody>
          <a:bodyPr vert="horz" wrap="square" lIns="0" tIns="13335" rIns="0" bIns="0" rtlCol="0">
            <a:spAutoFit/>
          </a:bodyPr>
          <a:lstStyle/>
          <a:p>
            <a:pPr marL="909955">
              <a:lnSpc>
                <a:spcPct val="100000"/>
              </a:lnSpc>
              <a:spcBef>
                <a:spcPts val="105"/>
              </a:spcBef>
            </a:pPr>
            <a:r>
              <a:rPr sz="1400" b="1" dirty="0">
                <a:latin typeface="Times New Roman"/>
                <a:cs typeface="Times New Roman"/>
              </a:rPr>
              <a:t>Федеральный</a:t>
            </a:r>
            <a:r>
              <a:rPr sz="1400" b="1" spc="-50" dirty="0">
                <a:latin typeface="Times New Roman"/>
                <a:cs typeface="Times New Roman"/>
              </a:rPr>
              <a:t> </a:t>
            </a:r>
            <a:r>
              <a:rPr sz="1400" b="1" dirty="0">
                <a:latin typeface="Times New Roman"/>
                <a:cs typeface="Times New Roman"/>
              </a:rPr>
              <a:t>проект</a:t>
            </a:r>
            <a:r>
              <a:rPr sz="1400" b="1" spc="-40" dirty="0">
                <a:latin typeface="Times New Roman"/>
                <a:cs typeface="Times New Roman"/>
              </a:rPr>
              <a:t> </a:t>
            </a:r>
            <a:r>
              <a:rPr sz="1400" b="1" dirty="0">
                <a:latin typeface="Times New Roman"/>
                <a:cs typeface="Times New Roman"/>
              </a:rPr>
              <a:t>«Цифровая</a:t>
            </a:r>
            <a:r>
              <a:rPr sz="1400" b="1" spc="-55" dirty="0">
                <a:latin typeface="Times New Roman"/>
                <a:cs typeface="Times New Roman"/>
              </a:rPr>
              <a:t> </a:t>
            </a:r>
            <a:r>
              <a:rPr sz="1400" b="1" spc="-10" dirty="0">
                <a:latin typeface="Times New Roman"/>
                <a:cs typeface="Times New Roman"/>
              </a:rPr>
              <a:t>образовательная</a:t>
            </a:r>
            <a:r>
              <a:rPr sz="1400" b="1" spc="-75" dirty="0">
                <a:latin typeface="Times New Roman"/>
                <a:cs typeface="Times New Roman"/>
              </a:rPr>
              <a:t> </a:t>
            </a:r>
            <a:r>
              <a:rPr sz="1400" b="1" spc="-10" dirty="0" err="1">
                <a:latin typeface="Times New Roman"/>
                <a:cs typeface="Times New Roman"/>
              </a:rPr>
              <a:t>среда</a:t>
            </a:r>
            <a:r>
              <a:rPr sz="1400" b="1" spc="-10" dirty="0" smtClean="0">
                <a:latin typeface="Times New Roman"/>
                <a:cs typeface="Times New Roman"/>
              </a:rPr>
              <a:t>»</a:t>
            </a:r>
            <a:endParaRPr sz="1400" dirty="0">
              <a:latin typeface="Times New Roman"/>
              <a:cs typeface="Times New Roman"/>
            </a:endParaRPr>
          </a:p>
        </p:txBody>
      </p:sp>
      <p:pic>
        <p:nvPicPr>
          <p:cNvPr id="10" name="object 10"/>
          <p:cNvPicPr/>
          <p:nvPr/>
        </p:nvPicPr>
        <p:blipFill>
          <a:blip r:embed="rId7" cstate="print"/>
          <a:stretch>
            <a:fillRect/>
          </a:stretch>
        </p:blipFill>
        <p:spPr>
          <a:xfrm>
            <a:off x="-76200" y="1267855"/>
            <a:ext cx="3319272" cy="2694382"/>
          </a:xfrm>
          <a:prstGeom prst="rect">
            <a:avLst/>
          </a:prstGeom>
        </p:spPr>
      </p:pic>
      <p:sp>
        <p:nvSpPr>
          <p:cNvPr id="11" name="object 11"/>
          <p:cNvSpPr txBox="1"/>
          <p:nvPr/>
        </p:nvSpPr>
        <p:spPr>
          <a:xfrm>
            <a:off x="126214" y="1491523"/>
            <a:ext cx="2471294" cy="1921680"/>
          </a:xfrm>
          <a:prstGeom prst="rect">
            <a:avLst/>
          </a:prstGeom>
        </p:spPr>
        <p:txBody>
          <a:bodyPr vert="horz" wrap="square" lIns="0" tIns="13335" rIns="0" bIns="0" rtlCol="0">
            <a:spAutoFit/>
          </a:bodyPr>
          <a:lstStyle/>
          <a:p>
            <a:pPr marL="230504">
              <a:lnSpc>
                <a:spcPct val="100000"/>
              </a:lnSpc>
              <a:spcBef>
                <a:spcPts val="105"/>
              </a:spcBef>
            </a:pPr>
            <a:r>
              <a:rPr sz="1400" b="1" dirty="0" err="1" smtClean="0">
                <a:latin typeface="Times New Roman"/>
                <a:cs typeface="Times New Roman"/>
              </a:rPr>
              <a:t>Федеральный</a:t>
            </a:r>
            <a:r>
              <a:rPr sz="1400" b="1" spc="-45" dirty="0" smtClean="0">
                <a:latin typeface="Times New Roman"/>
                <a:cs typeface="Times New Roman"/>
              </a:rPr>
              <a:t> </a:t>
            </a:r>
            <a:r>
              <a:rPr sz="1400" b="1" dirty="0" err="1" smtClean="0">
                <a:latin typeface="Times New Roman"/>
                <a:cs typeface="Times New Roman"/>
              </a:rPr>
              <a:t>проект</a:t>
            </a:r>
            <a:r>
              <a:rPr sz="1400" b="1" spc="-35" dirty="0" smtClean="0">
                <a:latin typeface="Times New Roman"/>
                <a:cs typeface="Times New Roman"/>
              </a:rPr>
              <a:t> </a:t>
            </a:r>
            <a:r>
              <a:rPr sz="1400" b="1" spc="-10" dirty="0" smtClean="0">
                <a:latin typeface="Times New Roman"/>
                <a:cs typeface="Times New Roman"/>
              </a:rPr>
              <a:t>«</a:t>
            </a:r>
            <a:r>
              <a:rPr lang="ru-RU" sz="1400" b="1" spc="-10" dirty="0" smtClean="0">
                <a:latin typeface="Times New Roman"/>
                <a:cs typeface="Times New Roman"/>
              </a:rPr>
              <a:t>Все лучшее детям</a:t>
            </a:r>
            <a:r>
              <a:rPr sz="1400" b="1" dirty="0" smtClean="0">
                <a:latin typeface="Times New Roman"/>
                <a:cs typeface="Times New Roman"/>
              </a:rPr>
              <a:t>»</a:t>
            </a:r>
            <a:r>
              <a:rPr sz="1400" b="1" spc="-10" dirty="0" smtClean="0">
                <a:latin typeface="Times New Roman"/>
                <a:cs typeface="Times New Roman"/>
              </a:rPr>
              <a:t> </a:t>
            </a:r>
            <a:r>
              <a:rPr sz="1400" spc="-50" dirty="0" smtClean="0">
                <a:latin typeface="Times New Roman"/>
                <a:cs typeface="Times New Roman"/>
              </a:rPr>
              <a:t>:</a:t>
            </a:r>
            <a:endParaRPr sz="1400" dirty="0" smtClean="0">
              <a:latin typeface="Times New Roman"/>
              <a:cs typeface="Times New Roman"/>
            </a:endParaRPr>
          </a:p>
          <a:p>
            <a:pPr marL="184150" indent="-171450">
              <a:lnSpc>
                <a:spcPct val="100000"/>
              </a:lnSpc>
              <a:spcBef>
                <a:spcPts val="5"/>
              </a:spcBef>
              <a:buFont typeface="Wingdings"/>
              <a:buChar char=""/>
              <a:tabLst>
                <a:tab pos="184150" algn="l"/>
              </a:tabLst>
            </a:pPr>
            <a:r>
              <a:rPr lang="ru-RU" sz="1200" dirty="0" smtClean="0">
                <a:latin typeface="Times New Roman"/>
                <a:cs typeface="Times New Roman"/>
              </a:rPr>
              <a:t>Обновление содержания предметной области «ОБЗР» и «Труд (технология)» - 4 ОУ (МБОУ «СОШ» с. </a:t>
            </a:r>
            <a:r>
              <a:rPr lang="ru-RU" sz="1200" dirty="0" err="1" smtClean="0">
                <a:latin typeface="Times New Roman"/>
                <a:cs typeface="Times New Roman"/>
              </a:rPr>
              <a:t>Вл</a:t>
            </a:r>
            <a:r>
              <a:rPr lang="ru-RU" sz="1200" dirty="0" smtClean="0">
                <a:latin typeface="Times New Roman"/>
                <a:cs typeface="Times New Roman"/>
              </a:rPr>
              <a:t>-Александровское, МБОУ «СОШ» с. Екатериновка, МБОУ «СОШ» с. Золотая Долина, МБОУ «СОШ» пос. </a:t>
            </a:r>
            <a:r>
              <a:rPr lang="ru-RU" sz="1200" dirty="0" err="1" smtClean="0">
                <a:latin typeface="Times New Roman"/>
                <a:cs typeface="Times New Roman"/>
              </a:rPr>
              <a:t>Волчанец</a:t>
            </a:r>
            <a:r>
              <a:rPr lang="ru-RU" sz="1200" dirty="0" smtClean="0">
                <a:latin typeface="Times New Roman"/>
                <a:cs typeface="Times New Roman"/>
              </a:rPr>
              <a:t>)</a:t>
            </a:r>
            <a:endParaRPr sz="1200" dirty="0">
              <a:latin typeface="Times New Roman"/>
              <a:cs typeface="Times New Roman"/>
            </a:endParaRPr>
          </a:p>
        </p:txBody>
      </p:sp>
      <p:pic>
        <p:nvPicPr>
          <p:cNvPr id="12" name="object 12"/>
          <p:cNvPicPr/>
          <p:nvPr/>
        </p:nvPicPr>
        <p:blipFill>
          <a:blip r:embed="rId8" cstate="print"/>
          <a:stretch>
            <a:fillRect/>
          </a:stretch>
        </p:blipFill>
        <p:spPr>
          <a:xfrm>
            <a:off x="4183492" y="1068545"/>
            <a:ext cx="5729478" cy="3134051"/>
          </a:xfrm>
          <a:prstGeom prst="rect">
            <a:avLst/>
          </a:prstGeom>
        </p:spPr>
      </p:pic>
      <p:pic>
        <p:nvPicPr>
          <p:cNvPr id="16" name="object 16"/>
          <p:cNvPicPr/>
          <p:nvPr/>
        </p:nvPicPr>
        <p:blipFill>
          <a:blip r:embed="rId9" cstate="print"/>
          <a:stretch>
            <a:fillRect/>
          </a:stretch>
        </p:blipFill>
        <p:spPr>
          <a:xfrm>
            <a:off x="4419600" y="5582021"/>
            <a:ext cx="7512996" cy="1370663"/>
          </a:xfrm>
          <a:prstGeom prst="rect">
            <a:avLst/>
          </a:prstGeom>
        </p:spPr>
      </p:pic>
      <p:sp>
        <p:nvSpPr>
          <p:cNvPr id="17" name="object 17"/>
          <p:cNvSpPr txBox="1"/>
          <p:nvPr/>
        </p:nvSpPr>
        <p:spPr>
          <a:xfrm>
            <a:off x="4639818" y="5608462"/>
            <a:ext cx="6986175" cy="1374735"/>
          </a:xfrm>
          <a:prstGeom prst="rect">
            <a:avLst/>
          </a:prstGeom>
        </p:spPr>
        <p:txBody>
          <a:bodyPr vert="horz" wrap="square" lIns="0" tIns="12700" rIns="0" bIns="0" rtlCol="0">
            <a:spAutoFit/>
          </a:bodyPr>
          <a:lstStyle/>
          <a:p>
            <a:pPr marL="12700" marR="5080">
              <a:lnSpc>
                <a:spcPct val="100000"/>
              </a:lnSpc>
              <a:spcBef>
                <a:spcPts val="100"/>
              </a:spcBef>
            </a:pPr>
            <a:r>
              <a:rPr sz="1400" b="1" dirty="0" err="1" smtClean="0">
                <a:latin typeface="Times New Roman"/>
                <a:cs typeface="Times New Roman"/>
              </a:rPr>
              <a:t>Национальный</a:t>
            </a:r>
            <a:r>
              <a:rPr sz="1400" b="1" spc="-65" dirty="0" smtClean="0">
                <a:latin typeface="Times New Roman"/>
                <a:cs typeface="Times New Roman"/>
              </a:rPr>
              <a:t> </a:t>
            </a:r>
            <a:r>
              <a:rPr sz="1400" b="1" dirty="0">
                <a:latin typeface="Times New Roman"/>
                <a:cs typeface="Times New Roman"/>
              </a:rPr>
              <a:t>проект</a:t>
            </a:r>
            <a:r>
              <a:rPr sz="1400" b="1" spc="-55" dirty="0">
                <a:latin typeface="Times New Roman"/>
                <a:cs typeface="Times New Roman"/>
              </a:rPr>
              <a:t> </a:t>
            </a:r>
            <a:r>
              <a:rPr sz="1400" b="1" dirty="0">
                <a:latin typeface="Times New Roman"/>
                <a:cs typeface="Times New Roman"/>
              </a:rPr>
              <a:t>«Беспилотные</a:t>
            </a:r>
            <a:r>
              <a:rPr sz="1400" b="1" spc="-50" dirty="0">
                <a:latin typeface="Times New Roman"/>
                <a:cs typeface="Times New Roman"/>
              </a:rPr>
              <a:t> </a:t>
            </a:r>
            <a:r>
              <a:rPr sz="1400" b="1" spc="-10" dirty="0">
                <a:latin typeface="Times New Roman"/>
                <a:cs typeface="Times New Roman"/>
              </a:rPr>
              <a:t>авиационные </a:t>
            </a:r>
            <a:r>
              <a:rPr sz="1400" b="1" spc="-10" dirty="0" err="1">
                <a:latin typeface="Times New Roman"/>
                <a:cs typeface="Times New Roman"/>
              </a:rPr>
              <a:t>системы</a:t>
            </a:r>
            <a:r>
              <a:rPr sz="1400" b="1" spc="-10" dirty="0" smtClean="0">
                <a:latin typeface="Times New Roman"/>
                <a:cs typeface="Times New Roman"/>
              </a:rPr>
              <a:t>»</a:t>
            </a:r>
            <a:endParaRPr lang="ru-RU" sz="1400" b="1" spc="-10" dirty="0" smtClean="0">
              <a:latin typeface="Times New Roman"/>
              <a:cs typeface="Times New Roman"/>
            </a:endParaRPr>
          </a:p>
          <a:p>
            <a:pPr marL="12700" marR="5080" algn="just">
              <a:spcBef>
                <a:spcPts val="100"/>
              </a:spcBef>
            </a:pPr>
            <a:endParaRPr lang="ru-RU" sz="1200" dirty="0" smtClean="0">
              <a:latin typeface="Times New Roman" panose="02020603050405020304" pitchFamily="18" charset="0"/>
              <a:cs typeface="Times New Roman" panose="02020603050405020304" pitchFamily="18" charset="0"/>
            </a:endParaRPr>
          </a:p>
          <a:p>
            <a:pPr marL="12700" marR="5080" algn="just">
              <a:spcBef>
                <a:spcPts val="100"/>
              </a:spcBef>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МКОУ ДО ДООЦ «Юность» </a:t>
            </a:r>
            <a:r>
              <a:rPr lang="ru-RU" sz="1200" dirty="0" smtClean="0">
                <a:latin typeface="Times New Roman" panose="02020603050405020304" pitchFamily="18" charset="0"/>
                <a:cs typeface="Times New Roman" panose="02020603050405020304" pitchFamily="18" charset="0"/>
              </a:rPr>
              <a:t>ПМО реализуется  </a:t>
            </a:r>
            <a:r>
              <a:rPr lang="ru-RU" sz="1200" dirty="0">
                <a:latin typeface="Times New Roman" panose="02020603050405020304" pitchFamily="18" charset="0"/>
                <a:cs typeface="Times New Roman" panose="02020603050405020304" pitchFamily="18" charset="0"/>
              </a:rPr>
              <a:t>дополнительная </a:t>
            </a:r>
            <a:r>
              <a:rPr lang="ru-RU" sz="1200" dirty="0" smtClean="0">
                <a:latin typeface="Times New Roman" panose="02020603050405020304" pitchFamily="18" charset="0"/>
                <a:cs typeface="Times New Roman" panose="02020603050405020304" pitchFamily="18" charset="0"/>
              </a:rPr>
              <a:t>общеобразовательная </a:t>
            </a:r>
            <a:r>
              <a:rPr lang="ru-RU" sz="1200" dirty="0">
                <a:latin typeface="Times New Roman" panose="02020603050405020304" pitchFamily="18" charset="0"/>
                <a:cs typeface="Times New Roman" panose="02020603050405020304" pitchFamily="18" charset="0"/>
              </a:rPr>
              <a:t>общеразвивающая программа туристско-краеведческой направленности «Горизонты родного края</a:t>
            </a:r>
            <a:r>
              <a:rPr lang="ru-RU" sz="1200" dirty="0" smtClean="0">
                <a:latin typeface="Times New Roman" panose="02020603050405020304" pitchFamily="18" charset="0"/>
                <a:cs typeface="Times New Roman" panose="02020603050405020304" pitchFamily="18" charset="0"/>
              </a:rPr>
              <a:t>»</a:t>
            </a:r>
            <a:r>
              <a:rPr lang="ru-RU" sz="1200" b="1" dirty="0" smtClean="0">
                <a:latin typeface="Times New Roman" panose="02020603050405020304" pitchFamily="18" charset="0"/>
                <a:cs typeface="Times New Roman" panose="02020603050405020304" pitchFamily="18" charset="0"/>
              </a:rPr>
              <a:t>.</a:t>
            </a:r>
            <a:r>
              <a:rPr lang="x-none" sz="1200"/>
              <a:t> </a:t>
            </a:r>
            <a:r>
              <a:rPr lang="x-none" sz="1200">
                <a:latin typeface="Times New Roman" panose="02020603050405020304" pitchFamily="18" charset="0"/>
                <a:cs typeface="Times New Roman" panose="02020603050405020304" pitchFamily="18" charset="0"/>
              </a:rPr>
              <a:t>Для реализации данной программы в учреждение был поставлен в 2022 году один беспилотный летательный аппарат (дрон): </a:t>
            </a:r>
            <a:r>
              <a:rPr lang="en-US" sz="1200" dirty="0">
                <a:latin typeface="Times New Roman" panose="02020603050405020304" pitchFamily="18" charset="0"/>
                <a:cs typeface="Times New Roman" panose="02020603050405020304" pitchFamily="18" charset="0"/>
              </a:rPr>
              <a:t>DJI Mini</a:t>
            </a:r>
            <a:r>
              <a:rPr lang="x-none" sz="1200">
                <a:latin typeface="Times New Roman" panose="02020603050405020304" pitchFamily="18" charset="0"/>
                <a:cs typeface="Times New Roman" panose="02020603050405020304" pitchFamily="18" charset="0"/>
              </a:rPr>
              <a:t> 2 </a:t>
            </a:r>
            <a:r>
              <a:rPr lang="en-US" sz="1200" dirty="0">
                <a:latin typeface="Times New Roman" panose="02020603050405020304" pitchFamily="18" charset="0"/>
                <a:cs typeface="Times New Roman" panose="02020603050405020304" pitchFamily="18" charset="0"/>
              </a:rPr>
              <a:t>Fly More </a:t>
            </a:r>
            <a:r>
              <a:rPr lang="en-US" sz="1200" dirty="0" smtClean="0">
                <a:latin typeface="Times New Roman" panose="02020603050405020304" pitchFamily="18" charset="0"/>
                <a:cs typeface="Times New Roman" panose="02020603050405020304" pitchFamily="18" charset="0"/>
              </a:rPr>
              <a:t>Combo</a:t>
            </a:r>
            <a:r>
              <a:rPr lang="ru-RU" sz="1200" dirty="0" smtClean="0">
                <a:latin typeface="Times New Roman" panose="02020603050405020304" pitchFamily="18" charset="0"/>
                <a:cs typeface="Times New Roman" panose="02020603050405020304" pitchFamily="18" charset="0"/>
              </a:rPr>
              <a:t> (охват детей – 15 чел.).</a:t>
            </a:r>
            <a:endParaRPr lang="ru-RU" sz="1200" dirty="0">
              <a:latin typeface="Times New Roman" panose="02020603050405020304" pitchFamily="18" charset="0"/>
              <a:cs typeface="Times New Roman" panose="02020603050405020304" pitchFamily="18" charset="0"/>
            </a:endParaRPr>
          </a:p>
          <a:p>
            <a:pPr marL="12700" marR="5080" algn="just">
              <a:lnSpc>
                <a:spcPct val="100000"/>
              </a:lnSpc>
              <a:spcBef>
                <a:spcPts val="100"/>
              </a:spcBef>
            </a:pPr>
            <a:endParaRPr sz="1200" dirty="0">
              <a:latin typeface="Times New Roman" panose="02020603050405020304" pitchFamily="18" charset="0"/>
              <a:cs typeface="Times New Roman" panose="02020603050405020304" pitchFamily="18" charset="0"/>
            </a:endParaRPr>
          </a:p>
        </p:txBody>
      </p:sp>
      <p:grpSp>
        <p:nvGrpSpPr>
          <p:cNvPr id="18" name="object 18"/>
          <p:cNvGrpSpPr/>
          <p:nvPr/>
        </p:nvGrpSpPr>
        <p:grpSpPr>
          <a:xfrm>
            <a:off x="8153559" y="946403"/>
            <a:ext cx="4081271" cy="5874259"/>
            <a:chOff x="8110728" y="946403"/>
            <a:chExt cx="4081271" cy="5874259"/>
          </a:xfrm>
        </p:grpSpPr>
        <p:pic>
          <p:nvPicPr>
            <p:cNvPr id="20" name="object 20"/>
            <p:cNvPicPr/>
            <p:nvPr/>
          </p:nvPicPr>
          <p:blipFill>
            <a:blip r:embed="rId10" cstate="print"/>
            <a:stretch>
              <a:fillRect/>
            </a:stretch>
          </p:blipFill>
          <p:spPr>
            <a:xfrm>
              <a:off x="8110728" y="2551137"/>
              <a:ext cx="2400300" cy="3220339"/>
            </a:xfrm>
            <a:prstGeom prst="rect">
              <a:avLst/>
            </a:prstGeom>
          </p:spPr>
        </p:pic>
        <p:pic>
          <p:nvPicPr>
            <p:cNvPr id="22" name="object 22"/>
            <p:cNvPicPr/>
            <p:nvPr/>
          </p:nvPicPr>
          <p:blipFill>
            <a:blip r:embed="rId11" cstate="print"/>
            <a:stretch>
              <a:fillRect/>
            </a:stretch>
          </p:blipFill>
          <p:spPr>
            <a:xfrm>
              <a:off x="9916668" y="3640785"/>
              <a:ext cx="2275331" cy="2130679"/>
            </a:xfrm>
            <a:prstGeom prst="rect">
              <a:avLst/>
            </a:prstGeom>
          </p:spPr>
        </p:pic>
        <p:pic>
          <p:nvPicPr>
            <p:cNvPr id="24" name="object 24"/>
            <p:cNvPicPr/>
            <p:nvPr/>
          </p:nvPicPr>
          <p:blipFill>
            <a:blip r:embed="rId12" cstate="print"/>
            <a:stretch>
              <a:fillRect/>
            </a:stretch>
          </p:blipFill>
          <p:spPr>
            <a:xfrm>
              <a:off x="8976360" y="946403"/>
              <a:ext cx="2968879" cy="2170176"/>
            </a:xfrm>
            <a:prstGeom prst="rect">
              <a:avLst/>
            </a:prstGeom>
          </p:spPr>
        </p:pic>
        <p:sp>
          <p:nvSpPr>
            <p:cNvPr id="26" name="object 26"/>
            <p:cNvSpPr/>
            <p:nvPr/>
          </p:nvSpPr>
          <p:spPr>
            <a:xfrm>
              <a:off x="11583162" y="6287262"/>
              <a:ext cx="558165" cy="533400"/>
            </a:xfrm>
            <a:custGeom>
              <a:avLst/>
              <a:gdLst/>
              <a:ahLst/>
              <a:cxnLst/>
              <a:rect l="l" t="t" r="r" b="b"/>
              <a:pathLst>
                <a:path w="558165" h="533400">
                  <a:moveTo>
                    <a:pt x="278892" y="0"/>
                  </a:moveTo>
                  <a:lnTo>
                    <a:pt x="228754" y="4296"/>
                  </a:lnTo>
                  <a:lnTo>
                    <a:pt x="181568" y="16685"/>
                  </a:lnTo>
                  <a:lnTo>
                    <a:pt x="138119" y="36412"/>
                  </a:lnTo>
                  <a:lnTo>
                    <a:pt x="99195" y="62724"/>
                  </a:lnTo>
                  <a:lnTo>
                    <a:pt x="65584" y="94868"/>
                  </a:lnTo>
                  <a:lnTo>
                    <a:pt x="38071" y="132091"/>
                  </a:lnTo>
                  <a:lnTo>
                    <a:pt x="17445" y="173639"/>
                  </a:lnTo>
                  <a:lnTo>
                    <a:pt x="4492" y="218760"/>
                  </a:lnTo>
                  <a:lnTo>
                    <a:pt x="0" y="266699"/>
                  </a:lnTo>
                  <a:lnTo>
                    <a:pt x="4492" y="314639"/>
                  </a:lnTo>
                  <a:lnTo>
                    <a:pt x="17445" y="359760"/>
                  </a:lnTo>
                  <a:lnTo>
                    <a:pt x="38071" y="401308"/>
                  </a:lnTo>
                  <a:lnTo>
                    <a:pt x="65584" y="438530"/>
                  </a:lnTo>
                  <a:lnTo>
                    <a:pt x="99195" y="470674"/>
                  </a:lnTo>
                  <a:lnTo>
                    <a:pt x="138119" y="496986"/>
                  </a:lnTo>
                  <a:lnTo>
                    <a:pt x="181568" y="516713"/>
                  </a:lnTo>
                  <a:lnTo>
                    <a:pt x="228754" y="529101"/>
                  </a:lnTo>
                  <a:lnTo>
                    <a:pt x="278892" y="533398"/>
                  </a:lnTo>
                  <a:lnTo>
                    <a:pt x="329029" y="529101"/>
                  </a:lnTo>
                  <a:lnTo>
                    <a:pt x="376215" y="516713"/>
                  </a:lnTo>
                  <a:lnTo>
                    <a:pt x="419664" y="496986"/>
                  </a:lnTo>
                  <a:lnTo>
                    <a:pt x="458588" y="470674"/>
                  </a:lnTo>
                  <a:lnTo>
                    <a:pt x="492199" y="438530"/>
                  </a:lnTo>
                  <a:lnTo>
                    <a:pt x="519712" y="401308"/>
                  </a:lnTo>
                  <a:lnTo>
                    <a:pt x="540338" y="359760"/>
                  </a:lnTo>
                  <a:lnTo>
                    <a:pt x="553291" y="314639"/>
                  </a:lnTo>
                  <a:lnTo>
                    <a:pt x="557784" y="266699"/>
                  </a:lnTo>
                  <a:lnTo>
                    <a:pt x="553291" y="218760"/>
                  </a:lnTo>
                  <a:lnTo>
                    <a:pt x="540338" y="173639"/>
                  </a:lnTo>
                  <a:lnTo>
                    <a:pt x="519712" y="132091"/>
                  </a:lnTo>
                  <a:lnTo>
                    <a:pt x="492199" y="94868"/>
                  </a:lnTo>
                  <a:lnTo>
                    <a:pt x="458588" y="62724"/>
                  </a:lnTo>
                  <a:lnTo>
                    <a:pt x="419664" y="36412"/>
                  </a:lnTo>
                  <a:lnTo>
                    <a:pt x="376215" y="16685"/>
                  </a:lnTo>
                  <a:lnTo>
                    <a:pt x="329029" y="4296"/>
                  </a:lnTo>
                  <a:lnTo>
                    <a:pt x="278892" y="0"/>
                  </a:lnTo>
                  <a:close/>
                </a:path>
              </a:pathLst>
            </a:custGeom>
            <a:solidFill>
              <a:srgbClr val="FFFFFF"/>
            </a:solidFill>
          </p:spPr>
          <p:txBody>
            <a:bodyPr wrap="square" lIns="0" tIns="0" rIns="0" bIns="0" rtlCol="0"/>
            <a:lstStyle/>
            <a:p>
              <a:endParaRPr/>
            </a:p>
          </p:txBody>
        </p:sp>
        <p:sp>
          <p:nvSpPr>
            <p:cNvPr id="27" name="object 27"/>
            <p:cNvSpPr/>
            <p:nvPr/>
          </p:nvSpPr>
          <p:spPr>
            <a:xfrm>
              <a:off x="11583162" y="6287262"/>
              <a:ext cx="558165" cy="533400"/>
            </a:xfrm>
            <a:custGeom>
              <a:avLst/>
              <a:gdLst/>
              <a:ahLst/>
              <a:cxnLst/>
              <a:rect l="l" t="t" r="r" b="b"/>
              <a:pathLst>
                <a:path w="558165" h="533400">
                  <a:moveTo>
                    <a:pt x="0" y="266699"/>
                  </a:moveTo>
                  <a:lnTo>
                    <a:pt x="4492" y="218760"/>
                  </a:lnTo>
                  <a:lnTo>
                    <a:pt x="17445" y="173639"/>
                  </a:lnTo>
                  <a:lnTo>
                    <a:pt x="38071" y="132091"/>
                  </a:lnTo>
                  <a:lnTo>
                    <a:pt x="65584" y="94868"/>
                  </a:lnTo>
                  <a:lnTo>
                    <a:pt x="99195" y="62724"/>
                  </a:lnTo>
                  <a:lnTo>
                    <a:pt x="138119" y="36412"/>
                  </a:lnTo>
                  <a:lnTo>
                    <a:pt x="181568" y="16685"/>
                  </a:lnTo>
                  <a:lnTo>
                    <a:pt x="228754" y="4296"/>
                  </a:lnTo>
                  <a:lnTo>
                    <a:pt x="278892" y="0"/>
                  </a:lnTo>
                  <a:lnTo>
                    <a:pt x="329029" y="4296"/>
                  </a:lnTo>
                  <a:lnTo>
                    <a:pt x="376215" y="16685"/>
                  </a:lnTo>
                  <a:lnTo>
                    <a:pt x="419664" y="36412"/>
                  </a:lnTo>
                  <a:lnTo>
                    <a:pt x="458588" y="62724"/>
                  </a:lnTo>
                  <a:lnTo>
                    <a:pt x="492199" y="94868"/>
                  </a:lnTo>
                  <a:lnTo>
                    <a:pt x="519712" y="132091"/>
                  </a:lnTo>
                  <a:lnTo>
                    <a:pt x="540338" y="173639"/>
                  </a:lnTo>
                  <a:lnTo>
                    <a:pt x="553291" y="218760"/>
                  </a:lnTo>
                  <a:lnTo>
                    <a:pt x="557784" y="266699"/>
                  </a:lnTo>
                  <a:lnTo>
                    <a:pt x="553291" y="314639"/>
                  </a:lnTo>
                  <a:lnTo>
                    <a:pt x="540338" y="359760"/>
                  </a:lnTo>
                  <a:lnTo>
                    <a:pt x="519712" y="401308"/>
                  </a:lnTo>
                  <a:lnTo>
                    <a:pt x="492199" y="438530"/>
                  </a:lnTo>
                  <a:lnTo>
                    <a:pt x="458588" y="470674"/>
                  </a:lnTo>
                  <a:lnTo>
                    <a:pt x="419664" y="496986"/>
                  </a:lnTo>
                  <a:lnTo>
                    <a:pt x="376215" y="516713"/>
                  </a:lnTo>
                  <a:lnTo>
                    <a:pt x="329029" y="529101"/>
                  </a:lnTo>
                  <a:lnTo>
                    <a:pt x="278892" y="533398"/>
                  </a:lnTo>
                  <a:lnTo>
                    <a:pt x="228754" y="529101"/>
                  </a:lnTo>
                  <a:lnTo>
                    <a:pt x="181568" y="516713"/>
                  </a:lnTo>
                  <a:lnTo>
                    <a:pt x="138119" y="496986"/>
                  </a:lnTo>
                  <a:lnTo>
                    <a:pt x="99195" y="470674"/>
                  </a:lnTo>
                  <a:lnTo>
                    <a:pt x="65584" y="438530"/>
                  </a:lnTo>
                  <a:lnTo>
                    <a:pt x="38071" y="401308"/>
                  </a:lnTo>
                  <a:lnTo>
                    <a:pt x="17445" y="359760"/>
                  </a:lnTo>
                  <a:lnTo>
                    <a:pt x="4492" y="314639"/>
                  </a:lnTo>
                  <a:lnTo>
                    <a:pt x="0" y="266699"/>
                  </a:lnTo>
                  <a:close/>
                </a:path>
              </a:pathLst>
            </a:custGeom>
            <a:ln w="38100">
              <a:solidFill>
                <a:srgbClr val="FF0000"/>
              </a:solidFill>
            </a:ln>
          </p:spPr>
          <p:txBody>
            <a:bodyPr wrap="square" lIns="0" tIns="0" rIns="0" bIns="0" rtlCol="0"/>
            <a:lstStyle/>
            <a:p>
              <a:endParaRPr/>
            </a:p>
          </p:txBody>
        </p:sp>
      </p:grpSp>
      <p:pic>
        <p:nvPicPr>
          <p:cNvPr id="29" name="object 29"/>
          <p:cNvPicPr/>
          <p:nvPr/>
        </p:nvPicPr>
        <p:blipFill>
          <a:blip r:embed="rId13" cstate="print"/>
          <a:stretch>
            <a:fillRect/>
          </a:stretch>
        </p:blipFill>
        <p:spPr>
          <a:xfrm>
            <a:off x="1" y="4107748"/>
            <a:ext cx="4561176" cy="2875449"/>
          </a:xfrm>
          <a:prstGeom prst="rect">
            <a:avLst/>
          </a:prstGeom>
        </p:spPr>
      </p:pic>
      <p:pic>
        <p:nvPicPr>
          <p:cNvPr id="34" name="Рисунок 33" descr="https://xn--80adchba0b5bh.xn--90anmicge.xn--p1ai/wp-content/uploads/2023/09/dsc_0185-300x199.jpg"/>
          <p:cNvPicPr/>
          <p:nvPr/>
        </p:nvPicPr>
        <p:blipFill>
          <a:blip r:embed="rId14">
            <a:extLst>
              <a:ext uri="{28A0092B-C50C-407E-A947-70E740481C1C}">
                <a14:useLocalDpi xmlns:a14="http://schemas.microsoft.com/office/drawing/2010/main" val="0"/>
              </a:ext>
            </a:extLst>
          </a:blip>
          <a:srcRect/>
          <a:stretch>
            <a:fillRect/>
          </a:stretch>
        </p:blipFill>
        <p:spPr bwMode="auto">
          <a:xfrm>
            <a:off x="9250687" y="1798323"/>
            <a:ext cx="2964052" cy="2080516"/>
          </a:xfrm>
          <a:prstGeom prst="rect">
            <a:avLst/>
          </a:prstGeom>
          <a:noFill/>
          <a:ln>
            <a:noFill/>
          </a:ln>
        </p:spPr>
      </p:pic>
      <p:sp>
        <p:nvSpPr>
          <p:cNvPr id="14" name="Прямоугольник 13"/>
          <p:cNvSpPr/>
          <p:nvPr/>
        </p:nvSpPr>
        <p:spPr>
          <a:xfrm>
            <a:off x="4639818" y="4107748"/>
            <a:ext cx="7552181" cy="1200329"/>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В проекте «Цифровая образовательная среда»  на территории </a:t>
            </a:r>
            <a:r>
              <a:rPr lang="ru-RU" sz="1200" dirty="0" smtClean="0">
                <a:latin typeface="Times New Roman" panose="02020603050405020304" pitchFamily="18" charset="0"/>
                <a:cs typeface="Times New Roman" panose="02020603050405020304" pitchFamily="18" charset="0"/>
              </a:rPr>
              <a:t>ПМО   участвуют 10 </a:t>
            </a:r>
            <a:r>
              <a:rPr lang="ru-RU" sz="1200" dirty="0">
                <a:latin typeface="Times New Roman" panose="02020603050405020304" pitchFamily="18" charset="0"/>
                <a:cs typeface="Times New Roman" panose="02020603050405020304" pitchFamily="18" charset="0"/>
              </a:rPr>
              <a:t>общеобразовательных учреждений: МБОУ «СОШ» </a:t>
            </a:r>
            <a:r>
              <a:rPr lang="ru-RU" sz="1200" dirty="0" err="1">
                <a:latin typeface="Times New Roman" panose="02020603050405020304" pitchFamily="18" charset="0"/>
                <a:cs typeface="Times New Roman" panose="02020603050405020304" pitchFamily="18" charset="0"/>
              </a:rPr>
              <a:t>с.Сергеевка</a:t>
            </a:r>
            <a:r>
              <a:rPr lang="ru-RU" sz="1200" dirty="0">
                <a:latin typeface="Times New Roman" panose="02020603050405020304" pitchFamily="18" charset="0"/>
                <a:cs typeface="Times New Roman" panose="02020603050405020304" pitchFamily="18" charset="0"/>
              </a:rPr>
              <a:t>, МКОУ СОШ </a:t>
            </a:r>
            <a:r>
              <a:rPr lang="ru-RU" sz="1200" dirty="0" err="1">
                <a:latin typeface="Times New Roman" panose="02020603050405020304" pitchFamily="18" charset="0"/>
                <a:cs typeface="Times New Roman" panose="02020603050405020304" pitchFamily="18" charset="0"/>
              </a:rPr>
              <a:t>с.Новицкое</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с.Золотая</a:t>
            </a:r>
            <a:r>
              <a:rPr lang="ru-RU" sz="1200" dirty="0">
                <a:latin typeface="Times New Roman" panose="02020603050405020304" pitchFamily="18" charset="0"/>
                <a:cs typeface="Times New Roman" panose="02020603050405020304" pitchFamily="18" charset="0"/>
              </a:rPr>
              <a:t> Долина, МБОУ «СОШ» </a:t>
            </a:r>
            <a:r>
              <a:rPr lang="ru-RU" sz="1200" dirty="0" err="1">
                <a:latin typeface="Times New Roman" panose="02020603050405020304" pitchFamily="18" charset="0"/>
                <a:cs typeface="Times New Roman" panose="02020603050405020304" pitchFamily="18" charset="0"/>
              </a:rPr>
              <a:t>пос.Волчанец</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пос.Николаевка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с.Екатериновка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с.Хмыловка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с.Фроловка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с.Владимиро</a:t>
            </a:r>
            <a:r>
              <a:rPr lang="ru-RU" sz="1200" dirty="0">
                <a:latin typeface="Times New Roman" panose="02020603050405020304" pitchFamily="18" charset="0"/>
                <a:cs typeface="Times New Roman" panose="02020603050405020304" pitchFamily="18" charset="0"/>
              </a:rPr>
              <a:t>-Александровское, МБОУ «СОШ» </a:t>
            </a:r>
            <a:r>
              <a:rPr lang="ru-RU" sz="1200" dirty="0" err="1">
                <a:latin typeface="Times New Roman" panose="02020603050405020304" pitchFamily="18" charset="0"/>
                <a:cs typeface="Times New Roman" panose="02020603050405020304" pitchFamily="18" charset="0"/>
              </a:rPr>
              <a:t>с.Молчановка</a:t>
            </a:r>
            <a:r>
              <a:rPr lang="ru-RU" sz="1200" dirty="0" smtClean="0">
                <a:latin typeface="Times New Roman" panose="02020603050405020304" pitchFamily="18" charset="0"/>
                <a:cs typeface="Times New Roman" panose="02020603050405020304" pitchFamily="18" charset="0"/>
              </a:rPr>
              <a:t>).</a:t>
            </a:r>
            <a:r>
              <a:rPr lang="ru-RU" sz="1200" dirty="0"/>
              <a:t> </a:t>
            </a: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2024 – 2025 учебном году оборудование проекта «Цифровая образовательная среда»  было использовано при проведении  мероприятий, в которых приняло участие 2097 учащихся и 115 </a:t>
            </a:r>
            <a:r>
              <a:rPr lang="ru-RU" sz="1200" dirty="0" smtClean="0">
                <a:latin typeface="Times New Roman" panose="02020603050405020304" pitchFamily="18" charset="0"/>
                <a:cs typeface="Times New Roman" panose="02020603050405020304" pitchFamily="18" charset="0"/>
              </a:rPr>
              <a:t>педагогов.</a:t>
            </a:r>
            <a:endParaRPr lang="ru-RU" sz="12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561177" y="1368551"/>
            <a:ext cx="4689509" cy="2492990"/>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В </a:t>
            </a:r>
            <a:r>
              <a:rPr lang="ru-RU" sz="1200" dirty="0" smtClean="0">
                <a:latin typeface="Times New Roman" panose="02020603050405020304" pitchFamily="18" charset="0"/>
                <a:cs typeface="Times New Roman" panose="02020603050405020304" pitchFamily="18" charset="0"/>
              </a:rPr>
              <a:t> ПМО </a:t>
            </a:r>
            <a:r>
              <a:rPr lang="ru-RU" sz="1200" dirty="0">
                <a:latin typeface="Times New Roman" panose="02020603050405020304" pitchFamily="18" charset="0"/>
                <a:cs typeface="Times New Roman" panose="02020603050405020304" pitchFamily="18" charset="0"/>
              </a:rPr>
              <a:t>открыты и функционируют </a:t>
            </a:r>
            <a:r>
              <a:rPr lang="ru-RU" sz="1200" b="1" i="1" dirty="0">
                <a:latin typeface="Times New Roman" panose="02020603050405020304" pitchFamily="18" charset="0"/>
                <a:cs typeface="Times New Roman" panose="02020603050405020304" pitchFamily="18" charset="0"/>
              </a:rPr>
              <a:t>11 Центров естественнонаучной и технологической направленности «Точка роста» </a:t>
            </a:r>
            <a:r>
              <a:rPr lang="ru-RU" sz="1200" dirty="0">
                <a:latin typeface="Times New Roman" panose="02020603050405020304" pitchFamily="18" charset="0"/>
                <a:cs typeface="Times New Roman" panose="02020603050405020304" pitchFamily="18" charset="0"/>
              </a:rPr>
              <a:t>(МБОУ «СОШ» с. Екатериновка, МБОУ «СОШ» </a:t>
            </a:r>
            <a:r>
              <a:rPr lang="ru-RU" sz="1200" dirty="0" err="1">
                <a:latin typeface="Times New Roman" panose="02020603050405020304" pitchFamily="18" charset="0"/>
                <a:cs typeface="Times New Roman" panose="02020603050405020304" pitchFamily="18" charset="0"/>
              </a:rPr>
              <a:t>с.Новицкое</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с.Золотая</a:t>
            </a:r>
            <a:r>
              <a:rPr lang="ru-RU" sz="1200" dirty="0">
                <a:latin typeface="Times New Roman" panose="02020603050405020304" pitchFamily="18" charset="0"/>
                <a:cs typeface="Times New Roman" panose="02020603050405020304" pitchFamily="18" charset="0"/>
              </a:rPr>
              <a:t> Долина, МБОУ «СОШ» </a:t>
            </a:r>
            <a:r>
              <a:rPr lang="ru-RU" sz="1200" dirty="0" err="1">
                <a:latin typeface="Times New Roman" panose="02020603050405020304" pitchFamily="18" charset="0"/>
                <a:cs typeface="Times New Roman" panose="02020603050405020304" pitchFamily="18" charset="0"/>
              </a:rPr>
              <a:t>с.Хмыловка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пос.Волчанец</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с.Владимиро</a:t>
            </a:r>
            <a:r>
              <a:rPr lang="ru-RU" sz="1200" dirty="0">
                <a:latin typeface="Times New Roman" panose="02020603050405020304" pitchFamily="18" charset="0"/>
                <a:cs typeface="Times New Roman" panose="02020603050405020304" pitchFamily="18" charset="0"/>
              </a:rPr>
              <a:t>-Александровское, МБОУ «СОШ» </a:t>
            </a:r>
            <a:r>
              <a:rPr lang="ru-RU" sz="1200" dirty="0" err="1">
                <a:latin typeface="Times New Roman" panose="02020603050405020304" pitchFamily="18" charset="0"/>
                <a:cs typeface="Times New Roman" panose="02020603050405020304" pitchFamily="18" charset="0"/>
              </a:rPr>
              <a:t>пос.Николаевка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с.Молчановка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с.Сергеевка</a:t>
            </a:r>
            <a:r>
              <a:rPr lang="ru-RU" sz="1200" dirty="0">
                <a:latin typeface="Times New Roman" panose="02020603050405020304" pitchFamily="18" charset="0"/>
                <a:cs typeface="Times New Roman" panose="02020603050405020304" pitchFamily="18" charset="0"/>
              </a:rPr>
              <a:t>, МБОУ «СОШ» </a:t>
            </a:r>
            <a:r>
              <a:rPr lang="ru-RU" sz="1200" dirty="0" err="1">
                <a:latin typeface="Times New Roman" panose="02020603050405020304" pitchFamily="18" charset="0"/>
                <a:cs typeface="Times New Roman" panose="02020603050405020304" pitchFamily="18" charset="0"/>
              </a:rPr>
              <a:t>с.Фроловка</a:t>
            </a:r>
            <a:r>
              <a:rPr lang="ru-RU" sz="1200" dirty="0">
                <a:latin typeface="Times New Roman" panose="02020603050405020304" pitchFamily="18" charset="0"/>
                <a:cs typeface="Times New Roman" panose="02020603050405020304" pitchFamily="18" charset="0"/>
              </a:rPr>
              <a:t>, МБОУ «ООШ» </a:t>
            </a:r>
            <a:r>
              <a:rPr lang="ru-RU" sz="1200" dirty="0" err="1">
                <a:latin typeface="Times New Roman" panose="02020603050405020304" pitchFamily="18" charset="0"/>
                <a:cs typeface="Times New Roman" panose="02020603050405020304" pitchFamily="18" charset="0"/>
              </a:rPr>
              <a:t>с.Золотая</a:t>
            </a:r>
            <a:r>
              <a:rPr lang="ru-RU" sz="1200" dirty="0">
                <a:latin typeface="Times New Roman" panose="02020603050405020304" pitchFamily="18" charset="0"/>
                <a:cs typeface="Times New Roman" panose="02020603050405020304" pitchFamily="18" charset="0"/>
              </a:rPr>
              <a:t> Долина</a:t>
            </a: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О</a:t>
            </a:r>
            <a:r>
              <a:rPr lang="ru-RU" sz="1200" dirty="0" smtClean="0">
                <a:latin typeface="Times New Roman" panose="02020603050405020304" pitchFamily="18" charset="0"/>
                <a:cs typeface="Times New Roman" panose="02020603050405020304" pitchFamily="18" charset="0"/>
              </a:rPr>
              <a:t>хват </a:t>
            </a:r>
            <a:r>
              <a:rPr lang="ru-RU" sz="1200" dirty="0">
                <a:latin typeface="Times New Roman" panose="02020603050405020304" pitchFamily="18" charset="0"/>
                <a:cs typeface="Times New Roman" panose="02020603050405020304" pitchFamily="18" charset="0"/>
              </a:rPr>
              <a:t>обучающихся программами основного общего и </a:t>
            </a:r>
            <a:r>
              <a:rPr lang="ru-RU" sz="1200" dirty="0" smtClean="0">
                <a:latin typeface="Times New Roman" panose="02020603050405020304" pitchFamily="18" charset="0"/>
                <a:cs typeface="Times New Roman" panose="02020603050405020304" pitchFamily="18" charset="0"/>
              </a:rPr>
              <a:t>дополнительного образования </a:t>
            </a:r>
            <a:r>
              <a:rPr lang="ru-RU" sz="1200" dirty="0">
                <a:latin typeface="Times New Roman" panose="02020603050405020304" pitchFamily="18" charset="0"/>
                <a:cs typeface="Times New Roman" panose="02020603050405020304" pitchFamily="18" charset="0"/>
              </a:rPr>
              <a:t>составил 1782 чел., в том числе численность обучающихся, осваивающих дополнительные общеобразовательные программы естественнонаучной направленности с использованием средств обучения и воспитания Центра «Точка роста» - 526 чел.</a:t>
            </a:r>
          </a:p>
        </p:txBody>
      </p:sp>
      <p:sp>
        <p:nvSpPr>
          <p:cNvPr id="19" name="Прямоугольник 18"/>
          <p:cNvSpPr/>
          <p:nvPr/>
        </p:nvSpPr>
        <p:spPr>
          <a:xfrm>
            <a:off x="3809999" y="1094646"/>
            <a:ext cx="5440687" cy="307777"/>
          </a:xfrm>
          <a:prstGeom prst="rect">
            <a:avLst/>
          </a:prstGeom>
        </p:spPr>
        <p:txBody>
          <a:bodyPr wrap="square">
            <a:spAutoFit/>
          </a:bodyPr>
          <a:lstStyle/>
          <a:p>
            <a:pPr algn="ctr"/>
            <a:r>
              <a:rPr lang="ru-RU" sz="1400" b="1" u="sng" dirty="0" smtClean="0">
                <a:latin typeface="Times New Roman" panose="02020603050405020304" pitchFamily="18" charset="0"/>
                <a:cs typeface="Times New Roman" panose="02020603050405020304" pitchFamily="18" charset="0"/>
              </a:rPr>
              <a:t>Центры «Точка роста» </a:t>
            </a:r>
            <a:endParaRPr lang="ru-RU" sz="1400" u="sng" dirty="0"/>
          </a:p>
        </p:txBody>
      </p:sp>
      <p:sp>
        <p:nvSpPr>
          <p:cNvPr id="21" name="Прямоугольник 20"/>
          <p:cNvSpPr/>
          <p:nvPr/>
        </p:nvSpPr>
        <p:spPr>
          <a:xfrm>
            <a:off x="327029" y="4313679"/>
            <a:ext cx="3891755" cy="292388"/>
          </a:xfrm>
          <a:prstGeom prst="rect">
            <a:avLst/>
          </a:prstGeom>
        </p:spPr>
        <p:txBody>
          <a:bodyPr wrap="square">
            <a:spAutoFit/>
          </a:bodyPr>
          <a:lstStyle/>
          <a:p>
            <a:r>
              <a:rPr lang="ru-RU" sz="1300" b="1" u="sng" dirty="0">
                <a:latin typeface="Times New Roman" panose="02020603050405020304" pitchFamily="18" charset="0"/>
                <a:cs typeface="Times New Roman" panose="02020603050405020304" pitchFamily="18" charset="0"/>
              </a:rPr>
              <a:t>Федеральный проект «Педагоги и наставники»</a:t>
            </a:r>
            <a:endParaRPr lang="ru-RU" sz="1300" u="sng"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26214" y="4523247"/>
            <a:ext cx="4293386" cy="2308324"/>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На территории ПМО в 14 общеобразовательных учреждениях реализуется федеральный проект «Педагоги и наставники»</a:t>
            </a:r>
            <a:r>
              <a:rPr lang="ru-RU" sz="1200" b="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национального проекта «Молодёжь и дети».  Советники  директора по воспитанию и взаимодействию с детскими общественными объединениями организуют работу в рамках проведения Дней единых действий, </a:t>
            </a:r>
            <a:r>
              <a:rPr lang="ru-RU" sz="1200" dirty="0" smtClean="0">
                <a:latin typeface="Times New Roman" panose="02020603050405020304" pitchFamily="18" charset="0"/>
                <a:cs typeface="Times New Roman" panose="02020603050405020304" pitchFamily="18" charset="0"/>
              </a:rPr>
              <a:t>организуют </a:t>
            </a:r>
            <a:r>
              <a:rPr lang="ru-RU" sz="1200" dirty="0">
                <a:latin typeface="Times New Roman" panose="02020603050405020304" pitchFamily="18" charset="0"/>
                <a:cs typeface="Times New Roman" panose="02020603050405020304" pitchFamily="18" charset="0"/>
              </a:rPr>
              <a:t>работу с детскими общественными объединениями: «Орлята России» (1300 чел.); Юнармейские отряды (434 чел.); первичные отделения РДДМ (1005 чел.); Юные помощники инспекторов дорожного движения (226 чел.); «</a:t>
            </a:r>
            <a:r>
              <a:rPr lang="ru-RU" sz="1200" dirty="0" err="1">
                <a:latin typeface="Times New Roman" panose="02020603050405020304" pitchFamily="18" charset="0"/>
                <a:cs typeface="Times New Roman" panose="02020603050405020304" pitchFamily="18" charset="0"/>
              </a:rPr>
              <a:t>Эколята</a:t>
            </a:r>
            <a:r>
              <a:rPr lang="ru-RU" sz="1200" dirty="0">
                <a:latin typeface="Times New Roman" panose="02020603050405020304" pitchFamily="18" charset="0"/>
                <a:cs typeface="Times New Roman" panose="02020603050405020304" pitchFamily="18" charset="0"/>
              </a:rPr>
              <a:t>. Молодые защитники природы» (1126 чел.); Дружина юных пожарных  (144 чел.).</a:t>
            </a:r>
          </a:p>
        </p:txBody>
      </p:sp>
      <p:pic>
        <p:nvPicPr>
          <p:cNvPr id="30" name="object 8"/>
          <p:cNvPicPr/>
          <p:nvPr/>
        </p:nvPicPr>
        <p:blipFill>
          <a:blip r:embed="rId15" cstate="print"/>
          <a:stretch>
            <a:fillRect/>
          </a:stretch>
        </p:blipFill>
        <p:spPr>
          <a:xfrm>
            <a:off x="7370271" y="-158919"/>
            <a:ext cx="5085398" cy="3108790"/>
          </a:xfrm>
          <a:prstGeom prst="rect">
            <a:avLst/>
          </a:prstGeom>
        </p:spPr>
      </p:pic>
      <p:pic>
        <p:nvPicPr>
          <p:cNvPr id="2050" name="Picture 2" descr="Молодые и будущие педагоги — образованию Приморья."/>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7508" y="1691893"/>
            <a:ext cx="1963669" cy="2605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3025" y="0"/>
            <a:ext cx="12178974" cy="6857999"/>
            <a:chOff x="13025" y="0"/>
            <a:chExt cx="12178974" cy="6857999"/>
          </a:xfrm>
        </p:grpSpPr>
        <p:pic>
          <p:nvPicPr>
            <p:cNvPr id="3" name="object 3"/>
            <p:cNvPicPr/>
            <p:nvPr/>
          </p:nvPicPr>
          <p:blipFill>
            <a:blip r:embed="rId3" cstate="print"/>
            <a:stretch>
              <a:fillRect/>
            </a:stretch>
          </p:blipFill>
          <p:spPr>
            <a:xfrm>
              <a:off x="13025" y="0"/>
              <a:ext cx="12178974" cy="6857997"/>
            </a:xfrm>
            <a:prstGeom prst="rect">
              <a:avLst/>
            </a:prstGeom>
          </p:spPr>
        </p:pic>
        <p:pic>
          <p:nvPicPr>
            <p:cNvPr id="4" name="object 4"/>
            <p:cNvPicPr/>
            <p:nvPr/>
          </p:nvPicPr>
          <p:blipFill>
            <a:blip r:embed="rId4" cstate="print"/>
            <a:stretch>
              <a:fillRect/>
            </a:stretch>
          </p:blipFill>
          <p:spPr>
            <a:xfrm>
              <a:off x="11213592" y="0"/>
              <a:ext cx="978407" cy="6857999"/>
            </a:xfrm>
            <a:prstGeom prst="rect">
              <a:avLst/>
            </a:prstGeom>
          </p:spPr>
        </p:pic>
        <p:pic>
          <p:nvPicPr>
            <p:cNvPr id="5" name="object 5"/>
            <p:cNvPicPr/>
            <p:nvPr/>
          </p:nvPicPr>
          <p:blipFill>
            <a:blip r:embed="rId5" cstate="print"/>
            <a:stretch>
              <a:fillRect/>
            </a:stretch>
          </p:blipFill>
          <p:spPr>
            <a:xfrm>
              <a:off x="13025" y="0"/>
              <a:ext cx="9560814" cy="2274570"/>
            </a:xfrm>
            <a:prstGeom prst="rect">
              <a:avLst/>
            </a:prstGeom>
          </p:spPr>
        </p:pic>
      </p:grpSp>
      <p:sp>
        <p:nvSpPr>
          <p:cNvPr id="6" name="object 6"/>
          <p:cNvSpPr txBox="1">
            <a:spLocks noGrp="1"/>
          </p:cNvSpPr>
          <p:nvPr>
            <p:ph type="title"/>
          </p:nvPr>
        </p:nvSpPr>
        <p:spPr>
          <a:xfrm>
            <a:off x="78739" y="339978"/>
            <a:ext cx="8836661" cy="635635"/>
          </a:xfrm>
          <a:prstGeom prst="rect">
            <a:avLst/>
          </a:prstGeom>
        </p:spPr>
        <p:txBody>
          <a:bodyPr vert="horz" wrap="square" lIns="0" tIns="13335" rIns="0" bIns="0" rtlCol="0">
            <a:spAutoFit/>
          </a:bodyPr>
          <a:lstStyle/>
          <a:p>
            <a:pPr marL="12700">
              <a:lnSpc>
                <a:spcPct val="100000"/>
              </a:lnSpc>
              <a:spcBef>
                <a:spcPts val="105"/>
              </a:spcBef>
            </a:pPr>
            <a:r>
              <a:rPr spc="-10" dirty="0"/>
              <a:t>КЛЮЧЕВЫЕ</a:t>
            </a:r>
            <a:r>
              <a:rPr spc="-85" dirty="0"/>
              <a:t> </a:t>
            </a:r>
            <a:r>
              <a:rPr spc="-10" dirty="0"/>
              <a:t>ВЕКТОРЫ</a:t>
            </a:r>
            <a:r>
              <a:rPr spc="-80" dirty="0"/>
              <a:t> </a:t>
            </a:r>
            <a:r>
              <a:rPr spc="-10" dirty="0" smtClean="0"/>
              <a:t>РАЗВИТИЯ</a:t>
            </a:r>
            <a:r>
              <a:rPr lang="ru-RU" spc="-10" dirty="0" smtClean="0"/>
              <a:t> </a:t>
            </a:r>
            <a:r>
              <a:rPr dirty="0" smtClean="0"/>
              <a:t>СИСТЕМЫ</a:t>
            </a:r>
            <a:r>
              <a:rPr spc="-20" dirty="0" smtClean="0"/>
              <a:t> </a:t>
            </a:r>
            <a:r>
              <a:rPr spc="-50" dirty="0"/>
              <a:t>ОБРАЗОВАНИЯ</a:t>
            </a:r>
            <a:r>
              <a:rPr spc="-70" dirty="0"/>
              <a:t> </a:t>
            </a:r>
            <a:r>
              <a:rPr lang="ru-RU" spc="-50" dirty="0" smtClean="0"/>
              <a:t>ПАРТИЗАНСКОГО МУНИЦИПАЛЬНОГО ОКРУГА</a:t>
            </a:r>
            <a:endParaRPr spc="-10" dirty="0"/>
          </a:p>
        </p:txBody>
      </p:sp>
      <p:grpSp>
        <p:nvGrpSpPr>
          <p:cNvPr id="7" name="object 7"/>
          <p:cNvGrpSpPr/>
          <p:nvPr/>
        </p:nvGrpSpPr>
        <p:grpSpPr>
          <a:xfrm>
            <a:off x="11259311" y="6230111"/>
            <a:ext cx="647700" cy="647700"/>
            <a:chOff x="11259311" y="6230111"/>
            <a:chExt cx="647700" cy="647700"/>
          </a:xfrm>
        </p:grpSpPr>
        <p:sp>
          <p:nvSpPr>
            <p:cNvPr id="8" name="object 8"/>
            <p:cNvSpPr/>
            <p:nvPr/>
          </p:nvSpPr>
          <p:spPr>
            <a:xfrm>
              <a:off x="11278361" y="6249161"/>
              <a:ext cx="609600" cy="609600"/>
            </a:xfrm>
            <a:custGeom>
              <a:avLst/>
              <a:gdLst/>
              <a:ahLst/>
              <a:cxnLst/>
              <a:rect l="l" t="t" r="r" b="b"/>
              <a:pathLst>
                <a:path w="609600" h="609600">
                  <a:moveTo>
                    <a:pt x="304800" y="0"/>
                  </a:moveTo>
                  <a:lnTo>
                    <a:pt x="255374" y="3989"/>
                  </a:lnTo>
                  <a:lnTo>
                    <a:pt x="208483" y="15538"/>
                  </a:lnTo>
                  <a:lnTo>
                    <a:pt x="164753" y="34020"/>
                  </a:lnTo>
                  <a:lnTo>
                    <a:pt x="124815" y="58808"/>
                  </a:lnTo>
                  <a:lnTo>
                    <a:pt x="89296" y="89273"/>
                  </a:lnTo>
                  <a:lnTo>
                    <a:pt x="58826" y="124788"/>
                  </a:lnTo>
                  <a:lnTo>
                    <a:pt x="34032" y="164725"/>
                  </a:lnTo>
                  <a:lnTo>
                    <a:pt x="15544" y="208458"/>
                  </a:lnTo>
                  <a:lnTo>
                    <a:pt x="3990" y="255359"/>
                  </a:lnTo>
                  <a:lnTo>
                    <a:pt x="0" y="304799"/>
                  </a:lnTo>
                  <a:lnTo>
                    <a:pt x="3990" y="354240"/>
                  </a:lnTo>
                  <a:lnTo>
                    <a:pt x="15544" y="401141"/>
                  </a:lnTo>
                  <a:lnTo>
                    <a:pt x="34032" y="444873"/>
                  </a:lnTo>
                  <a:lnTo>
                    <a:pt x="58826" y="484811"/>
                  </a:lnTo>
                  <a:lnTo>
                    <a:pt x="89296" y="520326"/>
                  </a:lnTo>
                  <a:lnTo>
                    <a:pt x="124815" y="550791"/>
                  </a:lnTo>
                  <a:lnTo>
                    <a:pt x="164753" y="575578"/>
                  </a:lnTo>
                  <a:lnTo>
                    <a:pt x="208483" y="594060"/>
                  </a:lnTo>
                  <a:lnTo>
                    <a:pt x="255374" y="605609"/>
                  </a:lnTo>
                  <a:lnTo>
                    <a:pt x="304800" y="609599"/>
                  </a:lnTo>
                  <a:lnTo>
                    <a:pt x="354225" y="605609"/>
                  </a:lnTo>
                  <a:lnTo>
                    <a:pt x="401116" y="594060"/>
                  </a:lnTo>
                  <a:lnTo>
                    <a:pt x="444846" y="575578"/>
                  </a:lnTo>
                  <a:lnTo>
                    <a:pt x="484784" y="550791"/>
                  </a:lnTo>
                  <a:lnTo>
                    <a:pt x="520303" y="520326"/>
                  </a:lnTo>
                  <a:lnTo>
                    <a:pt x="550773" y="484811"/>
                  </a:lnTo>
                  <a:lnTo>
                    <a:pt x="575567" y="444873"/>
                  </a:lnTo>
                  <a:lnTo>
                    <a:pt x="594055" y="401141"/>
                  </a:lnTo>
                  <a:lnTo>
                    <a:pt x="605609" y="354240"/>
                  </a:lnTo>
                  <a:lnTo>
                    <a:pt x="609600" y="304799"/>
                  </a:lnTo>
                  <a:lnTo>
                    <a:pt x="605609" y="255359"/>
                  </a:lnTo>
                  <a:lnTo>
                    <a:pt x="594055" y="208458"/>
                  </a:lnTo>
                  <a:lnTo>
                    <a:pt x="575567" y="164725"/>
                  </a:lnTo>
                  <a:lnTo>
                    <a:pt x="550773" y="124788"/>
                  </a:lnTo>
                  <a:lnTo>
                    <a:pt x="520303" y="89273"/>
                  </a:lnTo>
                  <a:lnTo>
                    <a:pt x="484784" y="58808"/>
                  </a:lnTo>
                  <a:lnTo>
                    <a:pt x="444846" y="34020"/>
                  </a:lnTo>
                  <a:lnTo>
                    <a:pt x="401116" y="15538"/>
                  </a:lnTo>
                  <a:lnTo>
                    <a:pt x="354225" y="3989"/>
                  </a:lnTo>
                  <a:lnTo>
                    <a:pt x="304800" y="0"/>
                  </a:lnTo>
                  <a:close/>
                </a:path>
              </a:pathLst>
            </a:custGeom>
            <a:solidFill>
              <a:srgbClr val="FFFFFF"/>
            </a:solidFill>
          </p:spPr>
          <p:txBody>
            <a:bodyPr wrap="square" lIns="0" tIns="0" rIns="0" bIns="0" rtlCol="0"/>
            <a:lstStyle/>
            <a:p>
              <a:endParaRPr/>
            </a:p>
          </p:txBody>
        </p:sp>
        <p:sp>
          <p:nvSpPr>
            <p:cNvPr id="9" name="object 9"/>
            <p:cNvSpPr/>
            <p:nvPr/>
          </p:nvSpPr>
          <p:spPr>
            <a:xfrm>
              <a:off x="11278361" y="6249161"/>
              <a:ext cx="609600" cy="609600"/>
            </a:xfrm>
            <a:custGeom>
              <a:avLst/>
              <a:gdLst/>
              <a:ahLst/>
              <a:cxnLst/>
              <a:rect l="l" t="t" r="r" b="b"/>
              <a:pathLst>
                <a:path w="609600" h="609600">
                  <a:moveTo>
                    <a:pt x="0" y="304799"/>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799"/>
                  </a:lnTo>
                  <a:lnTo>
                    <a:pt x="605609" y="354240"/>
                  </a:lnTo>
                  <a:lnTo>
                    <a:pt x="594055" y="401141"/>
                  </a:lnTo>
                  <a:lnTo>
                    <a:pt x="575567" y="444873"/>
                  </a:lnTo>
                  <a:lnTo>
                    <a:pt x="550773" y="484811"/>
                  </a:lnTo>
                  <a:lnTo>
                    <a:pt x="520303" y="520326"/>
                  </a:lnTo>
                  <a:lnTo>
                    <a:pt x="484784" y="550791"/>
                  </a:lnTo>
                  <a:lnTo>
                    <a:pt x="444846" y="575578"/>
                  </a:lnTo>
                  <a:lnTo>
                    <a:pt x="401116" y="594060"/>
                  </a:lnTo>
                  <a:lnTo>
                    <a:pt x="354225" y="605609"/>
                  </a:lnTo>
                  <a:lnTo>
                    <a:pt x="304800" y="609599"/>
                  </a:lnTo>
                  <a:lnTo>
                    <a:pt x="255374" y="605609"/>
                  </a:lnTo>
                  <a:lnTo>
                    <a:pt x="208483" y="594060"/>
                  </a:lnTo>
                  <a:lnTo>
                    <a:pt x="164753" y="575578"/>
                  </a:lnTo>
                  <a:lnTo>
                    <a:pt x="124815" y="550791"/>
                  </a:lnTo>
                  <a:lnTo>
                    <a:pt x="89296" y="520326"/>
                  </a:lnTo>
                  <a:lnTo>
                    <a:pt x="58826" y="484811"/>
                  </a:lnTo>
                  <a:lnTo>
                    <a:pt x="34032" y="444873"/>
                  </a:lnTo>
                  <a:lnTo>
                    <a:pt x="15544" y="401141"/>
                  </a:lnTo>
                  <a:lnTo>
                    <a:pt x="3990" y="354240"/>
                  </a:lnTo>
                  <a:lnTo>
                    <a:pt x="0" y="304799"/>
                  </a:lnTo>
                  <a:close/>
                </a:path>
              </a:pathLst>
            </a:custGeom>
            <a:ln w="38100">
              <a:solidFill>
                <a:srgbClr val="FF0000"/>
              </a:solidFill>
            </a:ln>
          </p:spPr>
          <p:txBody>
            <a:bodyPr wrap="square" lIns="0" tIns="0" rIns="0" bIns="0" rtlCol="0"/>
            <a:lstStyle/>
            <a:p>
              <a:endParaRPr/>
            </a:p>
          </p:txBody>
        </p:sp>
      </p:grpSp>
      <p:sp>
        <p:nvSpPr>
          <p:cNvPr id="10" name="object 10"/>
          <p:cNvSpPr txBox="1"/>
          <p:nvPr/>
        </p:nvSpPr>
        <p:spPr>
          <a:xfrm>
            <a:off x="11448668" y="6382003"/>
            <a:ext cx="269240" cy="314960"/>
          </a:xfrm>
          <a:prstGeom prst="rect">
            <a:avLst/>
          </a:prstGeom>
        </p:spPr>
        <p:txBody>
          <a:bodyPr vert="horz" wrap="square" lIns="0" tIns="12065" rIns="0" bIns="0" rtlCol="0">
            <a:spAutoFit/>
          </a:bodyPr>
          <a:lstStyle/>
          <a:p>
            <a:pPr marL="12700">
              <a:lnSpc>
                <a:spcPct val="100000"/>
              </a:lnSpc>
              <a:spcBef>
                <a:spcPts val="95"/>
              </a:spcBef>
            </a:pPr>
            <a:r>
              <a:rPr sz="1900" spc="-25" dirty="0">
                <a:latin typeface="Calibri"/>
                <a:cs typeface="Calibri"/>
              </a:rPr>
              <a:t>17</a:t>
            </a:r>
            <a:endParaRPr sz="1900">
              <a:latin typeface="Calibri"/>
              <a:cs typeface="Calibri"/>
            </a:endParaRPr>
          </a:p>
        </p:txBody>
      </p:sp>
      <p:pic>
        <p:nvPicPr>
          <p:cNvPr id="13" name="object 13"/>
          <p:cNvPicPr/>
          <p:nvPr/>
        </p:nvPicPr>
        <p:blipFill>
          <a:blip r:embed="rId6" cstate="print"/>
          <a:stretch>
            <a:fillRect/>
          </a:stretch>
        </p:blipFill>
        <p:spPr>
          <a:xfrm>
            <a:off x="9427464" y="5181599"/>
            <a:ext cx="1752600" cy="1676399"/>
          </a:xfrm>
          <a:prstGeom prst="rect">
            <a:avLst/>
          </a:prstGeom>
        </p:spPr>
      </p:pic>
      <p:sp>
        <p:nvSpPr>
          <p:cNvPr id="14" name="object 14"/>
          <p:cNvSpPr txBox="1"/>
          <p:nvPr/>
        </p:nvSpPr>
        <p:spPr>
          <a:xfrm>
            <a:off x="457200" y="1473474"/>
            <a:ext cx="7541260" cy="2803332"/>
          </a:xfrm>
          <a:prstGeom prst="rect">
            <a:avLst/>
          </a:prstGeom>
        </p:spPr>
        <p:txBody>
          <a:bodyPr vert="horz" wrap="square" lIns="0" tIns="33020" rIns="0" bIns="0" rtlCol="0">
            <a:spAutoFit/>
          </a:bodyPr>
          <a:lstStyle/>
          <a:p>
            <a:pPr marL="354965" indent="-342265" algn="just">
              <a:buFont typeface="Wingdings"/>
              <a:buChar char=""/>
              <a:tabLst>
                <a:tab pos="354965" algn="l"/>
              </a:tabLst>
            </a:pPr>
            <a:r>
              <a:rPr lang="ru-RU" i="1" dirty="0" smtClean="0">
                <a:latin typeface="Times New Roman" panose="02020603050405020304" pitchFamily="18" charset="0"/>
                <a:cs typeface="Times New Roman" panose="02020603050405020304" pitchFamily="18" charset="0"/>
              </a:rPr>
              <a:t>Участие </a:t>
            </a:r>
            <a:r>
              <a:rPr lang="ru-RU" i="1" dirty="0">
                <a:latin typeface="Times New Roman" panose="02020603050405020304" pitchFamily="18" charset="0"/>
                <a:cs typeface="Times New Roman" panose="02020603050405020304" pitchFamily="18" charset="0"/>
              </a:rPr>
              <a:t>в реализации  национального проекта  «Молодёжь и дети»; федеральных -  </a:t>
            </a:r>
            <a:r>
              <a:rPr lang="ru-RU" i="1" dirty="0" smtClean="0">
                <a:latin typeface="Times New Roman" panose="02020603050405020304" pitchFamily="18" charset="0"/>
                <a:cs typeface="Times New Roman" panose="02020603050405020304" pitchFamily="18" charset="0"/>
              </a:rPr>
              <a:t>«Всё лучшее детям», «Педагоги и наставники», «Профессионалитет», «Ведущие школы» </a:t>
            </a:r>
          </a:p>
          <a:p>
            <a:pPr marL="354965" indent="-342265" algn="just">
              <a:lnSpc>
                <a:spcPct val="100000"/>
              </a:lnSpc>
              <a:buFont typeface="Wingdings"/>
              <a:buChar char=""/>
              <a:tabLst>
                <a:tab pos="354965" algn="l"/>
              </a:tabLst>
            </a:pPr>
            <a:r>
              <a:rPr lang="ru-RU" i="1" dirty="0" smtClean="0">
                <a:latin typeface="Times New Roman" panose="02020603050405020304" pitchFamily="18" charset="0"/>
                <a:cs typeface="Times New Roman" panose="02020603050405020304" pitchFamily="18" charset="0"/>
              </a:rPr>
              <a:t>Создание </a:t>
            </a:r>
            <a:r>
              <a:rPr lang="ru-RU" i="1" dirty="0">
                <a:latin typeface="Times New Roman" panose="02020603050405020304" pitchFamily="18" charset="0"/>
                <a:cs typeface="Times New Roman" panose="02020603050405020304" pitchFamily="18" charset="0"/>
              </a:rPr>
              <a:t>условий для обеспечения  эффективного развития системы </a:t>
            </a:r>
            <a:r>
              <a:rPr lang="ru-RU" i="1" dirty="0" smtClean="0">
                <a:latin typeface="Times New Roman" panose="02020603050405020304" pitchFamily="18" charset="0"/>
                <a:cs typeface="Times New Roman" panose="02020603050405020304" pitchFamily="18" charset="0"/>
              </a:rPr>
              <a:t>образования и  формирования инновационного образовательного пространства через </a:t>
            </a:r>
            <a:r>
              <a:rPr lang="ru-RU" i="1" dirty="0">
                <a:latin typeface="Times New Roman" panose="02020603050405020304" pitchFamily="18" charset="0"/>
                <a:cs typeface="Times New Roman" panose="02020603050405020304" pitchFamily="18" charset="0"/>
              </a:rPr>
              <a:t>реализацию </a:t>
            </a:r>
            <a:r>
              <a:rPr lang="ru-RU" i="1" dirty="0" smtClean="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муниципальной программы «Развитие образования Партизанского муниципального района» на 2022-2027 годы» </a:t>
            </a:r>
            <a:r>
              <a:rPr lang="ru-RU" i="1" dirty="0" smtClean="0">
                <a:latin typeface="Times New Roman" panose="02020603050405020304" pitchFamily="18" charset="0"/>
                <a:cs typeface="Times New Roman" panose="02020603050405020304" pitchFamily="18" charset="0"/>
              </a:rPr>
              <a:t> </a:t>
            </a:r>
          </a:p>
          <a:p>
            <a:pPr marL="411480" indent="-398780" algn="just">
              <a:buFont typeface="Wingdings"/>
              <a:buChar char=""/>
              <a:tabLst>
                <a:tab pos="411480" algn="l"/>
              </a:tabLst>
            </a:pPr>
            <a:r>
              <a:rPr sz="1800" i="1" dirty="0" smtClean="0">
                <a:latin typeface="Times New Roman"/>
                <a:cs typeface="Times New Roman"/>
              </a:rPr>
              <a:t>Повышение</a:t>
            </a:r>
            <a:r>
              <a:rPr sz="1800" i="1" spc="-40" dirty="0" smtClean="0">
                <a:latin typeface="Times New Roman"/>
                <a:cs typeface="Times New Roman"/>
              </a:rPr>
              <a:t> </a:t>
            </a:r>
            <a:r>
              <a:rPr sz="1800" i="1" dirty="0">
                <a:latin typeface="Times New Roman"/>
                <a:cs typeface="Times New Roman"/>
              </a:rPr>
              <a:t>эффективности</a:t>
            </a:r>
            <a:r>
              <a:rPr sz="1800" i="1" spc="360" dirty="0">
                <a:latin typeface="Times New Roman"/>
                <a:cs typeface="Times New Roman"/>
              </a:rPr>
              <a:t> </a:t>
            </a:r>
            <a:r>
              <a:rPr sz="1800" i="1" dirty="0">
                <a:latin typeface="Times New Roman"/>
                <a:cs typeface="Times New Roman"/>
              </a:rPr>
              <a:t>в</a:t>
            </a:r>
            <a:r>
              <a:rPr sz="1800" i="1" spc="-35" dirty="0">
                <a:latin typeface="Times New Roman"/>
                <a:cs typeface="Times New Roman"/>
              </a:rPr>
              <a:t> </a:t>
            </a:r>
            <a:r>
              <a:rPr sz="1800" i="1" dirty="0">
                <a:latin typeface="Times New Roman"/>
                <a:cs typeface="Times New Roman"/>
              </a:rPr>
              <a:t>работе</a:t>
            </a:r>
            <a:r>
              <a:rPr sz="1800" i="1" spc="370" dirty="0">
                <a:latin typeface="Times New Roman"/>
                <a:cs typeface="Times New Roman"/>
              </a:rPr>
              <a:t> </a:t>
            </a:r>
            <a:r>
              <a:rPr sz="1800" i="1" dirty="0">
                <a:latin typeface="Times New Roman"/>
                <a:cs typeface="Times New Roman"/>
              </a:rPr>
              <a:t>по</a:t>
            </a:r>
            <a:r>
              <a:rPr sz="1800" i="1" spc="-40" dirty="0">
                <a:latin typeface="Times New Roman"/>
                <a:cs typeface="Times New Roman"/>
              </a:rPr>
              <a:t> </a:t>
            </a:r>
            <a:r>
              <a:rPr sz="1800" i="1" dirty="0">
                <a:latin typeface="Times New Roman"/>
                <a:cs typeface="Times New Roman"/>
              </a:rPr>
              <a:t>развитию</a:t>
            </a:r>
            <a:r>
              <a:rPr sz="1800" i="1" spc="-30" dirty="0">
                <a:latin typeface="Times New Roman"/>
                <a:cs typeface="Times New Roman"/>
              </a:rPr>
              <a:t> </a:t>
            </a:r>
            <a:r>
              <a:rPr lang="ru-RU" i="1" spc="-10" dirty="0" smtClean="0">
                <a:latin typeface="Times New Roman"/>
                <a:cs typeface="Times New Roman"/>
              </a:rPr>
              <a:t>муниципальной</a:t>
            </a:r>
            <a:r>
              <a:rPr sz="1800" i="1" spc="-40" dirty="0" smtClean="0">
                <a:latin typeface="Times New Roman"/>
                <a:cs typeface="Times New Roman"/>
              </a:rPr>
              <a:t> </a:t>
            </a:r>
            <a:r>
              <a:rPr sz="1800" i="1" dirty="0">
                <a:latin typeface="Times New Roman"/>
                <a:cs typeface="Times New Roman"/>
              </a:rPr>
              <a:t>системы</a:t>
            </a:r>
            <a:r>
              <a:rPr sz="1800" i="1" spc="-50" dirty="0">
                <a:latin typeface="Times New Roman"/>
                <a:cs typeface="Times New Roman"/>
              </a:rPr>
              <a:t> </a:t>
            </a:r>
            <a:r>
              <a:rPr sz="1800" i="1" spc="-10" dirty="0">
                <a:latin typeface="Times New Roman"/>
                <a:cs typeface="Times New Roman"/>
              </a:rPr>
              <a:t>образования</a:t>
            </a:r>
            <a:endParaRPr sz="1800" dirty="0">
              <a:latin typeface="Times New Roman"/>
              <a:cs typeface="Times New Roman"/>
            </a:endParaRPr>
          </a:p>
        </p:txBody>
      </p:sp>
      <p:pic>
        <p:nvPicPr>
          <p:cNvPr id="15" name="Picture 4" descr="http://rayon.partizansky.ru/image/ger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200" y="228600"/>
            <a:ext cx="922401" cy="1157134"/>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descr="https://xn--b1aarjckhbc5ai.xn--90anmicge.xn--p1ai/wp-content/uploads/2025/01/80let-pobedy-300x95.png"/>
          <p:cNvPicPr/>
          <p:nvPr/>
        </p:nvPicPr>
        <p:blipFill>
          <a:blip r:embed="rId8">
            <a:extLst>
              <a:ext uri="{28A0092B-C50C-407E-A947-70E740481C1C}">
                <a14:useLocalDpi xmlns:a14="http://schemas.microsoft.com/office/drawing/2010/main" val="0"/>
              </a:ext>
            </a:extLst>
          </a:blip>
          <a:srcRect/>
          <a:stretch>
            <a:fillRect/>
          </a:stretch>
        </p:blipFill>
        <p:spPr bwMode="auto">
          <a:xfrm>
            <a:off x="8441308" y="1972363"/>
            <a:ext cx="3276600" cy="977646"/>
          </a:xfrm>
          <a:prstGeom prst="rect">
            <a:avLst/>
          </a:prstGeom>
          <a:noFill/>
          <a:ln>
            <a:noFill/>
          </a:ln>
        </p:spPr>
      </p:pic>
      <p:pic>
        <p:nvPicPr>
          <p:cNvPr id="17" name="object 8"/>
          <p:cNvPicPr/>
          <p:nvPr/>
        </p:nvPicPr>
        <p:blipFill>
          <a:blip r:embed="rId9" cstate="print"/>
          <a:stretch>
            <a:fillRect/>
          </a:stretch>
        </p:blipFill>
        <p:spPr>
          <a:xfrm>
            <a:off x="8032177" y="-30345"/>
            <a:ext cx="4018598" cy="31087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43910"/>
            <a:ext cx="10203917" cy="397002"/>
          </a:xfrm>
          <a:prstGeom prst="rect">
            <a:avLst/>
          </a:prstGeom>
        </p:spPr>
        <p:txBody>
          <a:bodyPr vert="horz" wrap="square" lIns="0" tIns="9627" rIns="0" bIns="0" rtlCol="0">
            <a:spAutoFit/>
          </a:bodyPr>
          <a:lstStyle/>
          <a:p>
            <a:pPr marL="7701">
              <a:spcBef>
                <a:spcPts val="76"/>
              </a:spcBef>
            </a:pPr>
            <a:r>
              <a:rPr sz="2500" b="1" dirty="0"/>
              <a:t>НАЦИОНАЛЬНЫЙ</a:t>
            </a:r>
            <a:r>
              <a:rPr sz="2500" b="1" spc="-27" dirty="0"/>
              <a:t> </a:t>
            </a:r>
            <a:r>
              <a:rPr sz="2500" b="1" dirty="0"/>
              <a:t>ПРОЕКТ</a:t>
            </a:r>
            <a:r>
              <a:rPr sz="2500" b="1" spc="-18" dirty="0"/>
              <a:t> </a:t>
            </a:r>
            <a:r>
              <a:rPr sz="2500" b="1" dirty="0"/>
              <a:t>«МОЛОДЁЖЬ</a:t>
            </a:r>
            <a:r>
              <a:rPr sz="2500" b="1" spc="-18" dirty="0"/>
              <a:t> </a:t>
            </a:r>
            <a:r>
              <a:rPr sz="2500" b="1" dirty="0"/>
              <a:t>И</a:t>
            </a:r>
            <a:r>
              <a:rPr sz="2500" b="1" spc="-6" dirty="0"/>
              <a:t> ДЕТИ»</a:t>
            </a:r>
            <a:endParaRPr sz="2500" b="1" dirty="0"/>
          </a:p>
        </p:txBody>
      </p:sp>
      <p:sp>
        <p:nvSpPr>
          <p:cNvPr id="3" name="object 3"/>
          <p:cNvSpPr txBox="1"/>
          <p:nvPr/>
        </p:nvSpPr>
        <p:spPr>
          <a:xfrm>
            <a:off x="3886200" y="525250"/>
            <a:ext cx="1394032" cy="397002"/>
          </a:xfrm>
          <a:prstGeom prst="rect">
            <a:avLst/>
          </a:prstGeom>
        </p:spPr>
        <p:txBody>
          <a:bodyPr vert="horz" wrap="square" lIns="0" tIns="9627" rIns="0" bIns="0" rtlCol="0">
            <a:spAutoFit/>
          </a:bodyPr>
          <a:lstStyle/>
          <a:p>
            <a:pPr marL="7701">
              <a:spcBef>
                <a:spcPts val="76"/>
              </a:spcBef>
            </a:pPr>
            <a:r>
              <a:rPr sz="2500" b="1" dirty="0">
                <a:solidFill>
                  <a:schemeClr val="bg1"/>
                </a:solidFill>
                <a:latin typeface="Times New Roman"/>
                <a:cs typeface="Times New Roman"/>
              </a:rPr>
              <a:t>2025-</a:t>
            </a:r>
            <a:r>
              <a:rPr sz="2500" b="1" spc="-12" dirty="0">
                <a:solidFill>
                  <a:schemeClr val="bg1"/>
                </a:solidFill>
                <a:latin typeface="Times New Roman"/>
                <a:cs typeface="Times New Roman"/>
              </a:rPr>
              <a:t>2030</a:t>
            </a:r>
            <a:endParaRPr sz="2500" dirty="0">
              <a:solidFill>
                <a:schemeClr val="bg1"/>
              </a:solidFill>
              <a:latin typeface="Times New Roman"/>
              <a:cs typeface="Times New Roman"/>
            </a:endParaRPr>
          </a:p>
        </p:txBody>
      </p:sp>
      <p:sp>
        <p:nvSpPr>
          <p:cNvPr id="4" name="object 4"/>
          <p:cNvSpPr txBox="1"/>
          <p:nvPr/>
        </p:nvSpPr>
        <p:spPr>
          <a:xfrm>
            <a:off x="838200" y="950088"/>
            <a:ext cx="3574035" cy="2347354"/>
          </a:xfrm>
          <a:prstGeom prst="rect">
            <a:avLst/>
          </a:prstGeom>
        </p:spPr>
        <p:txBody>
          <a:bodyPr vert="horz" wrap="square" lIns="0" tIns="137468" rIns="0" bIns="0" rtlCol="0">
            <a:spAutoFit/>
          </a:bodyPr>
          <a:lstStyle/>
          <a:p>
            <a:pPr marL="7701">
              <a:spcBef>
                <a:spcPts val="1082"/>
              </a:spcBef>
            </a:pPr>
            <a:r>
              <a:rPr sz="1700" b="1" dirty="0">
                <a:solidFill>
                  <a:schemeClr val="tx1"/>
                </a:solidFill>
                <a:latin typeface="Times New Roman"/>
                <a:cs typeface="Times New Roman"/>
              </a:rPr>
              <a:t>9</a:t>
            </a:r>
            <a:r>
              <a:rPr sz="1700" b="1" spc="-15" dirty="0">
                <a:solidFill>
                  <a:schemeClr val="tx1"/>
                </a:solidFill>
                <a:latin typeface="Times New Roman"/>
                <a:cs typeface="Times New Roman"/>
              </a:rPr>
              <a:t> </a:t>
            </a:r>
            <a:r>
              <a:rPr sz="1700" b="1" dirty="0">
                <a:solidFill>
                  <a:schemeClr val="tx1"/>
                </a:solidFill>
                <a:latin typeface="Times New Roman"/>
                <a:cs typeface="Times New Roman"/>
              </a:rPr>
              <a:t>ФЕДЕРАЛЬНЫХ</a:t>
            </a:r>
            <a:r>
              <a:rPr sz="1700" b="1" spc="-6" dirty="0">
                <a:solidFill>
                  <a:schemeClr val="tx1"/>
                </a:solidFill>
                <a:latin typeface="Times New Roman"/>
                <a:cs typeface="Times New Roman"/>
              </a:rPr>
              <a:t> ПРОЕКТОВ:</a:t>
            </a:r>
            <a:endParaRPr sz="1700" dirty="0">
              <a:solidFill>
                <a:schemeClr val="tx1"/>
              </a:solidFill>
              <a:latin typeface="Times New Roman"/>
              <a:cs typeface="Times New Roman"/>
            </a:endParaRPr>
          </a:p>
          <a:p>
            <a:pPr marL="7701">
              <a:spcBef>
                <a:spcPts val="1022"/>
              </a:spcBef>
            </a:pPr>
            <a:r>
              <a:rPr sz="1700" i="1" spc="-12" dirty="0">
                <a:solidFill>
                  <a:srgbClr val="00AF50"/>
                </a:solidFill>
                <a:latin typeface="Times New Roman"/>
                <a:cs typeface="Times New Roman"/>
              </a:rPr>
              <a:t>МИНПРОСВЕЩЕНИЯ</a:t>
            </a:r>
            <a:r>
              <a:rPr sz="1700" i="1" spc="-27" dirty="0">
                <a:solidFill>
                  <a:srgbClr val="00AF50"/>
                </a:solidFill>
                <a:latin typeface="Times New Roman"/>
                <a:cs typeface="Times New Roman"/>
              </a:rPr>
              <a:t> </a:t>
            </a:r>
            <a:r>
              <a:rPr sz="1700" i="1" spc="-6" dirty="0">
                <a:solidFill>
                  <a:srgbClr val="00AF50"/>
                </a:solidFill>
                <a:latin typeface="Times New Roman"/>
                <a:cs typeface="Times New Roman"/>
              </a:rPr>
              <a:t>РОССИИ</a:t>
            </a:r>
            <a:endParaRPr sz="1700" dirty="0">
              <a:latin typeface="Times New Roman"/>
              <a:cs typeface="Times New Roman"/>
            </a:endParaRPr>
          </a:p>
          <a:p>
            <a:pPr marL="264924" indent="-257223">
              <a:spcBef>
                <a:spcPts val="1024"/>
              </a:spcBef>
              <a:buAutoNum type="arabicPeriod"/>
              <a:tabLst>
                <a:tab pos="264924" algn="l"/>
              </a:tabLst>
            </a:pPr>
            <a:r>
              <a:rPr sz="1700" b="1" dirty="0">
                <a:solidFill>
                  <a:srgbClr val="474F80"/>
                </a:solidFill>
                <a:latin typeface="Times New Roman"/>
                <a:cs typeface="Times New Roman"/>
              </a:rPr>
              <a:t>«ВСЁ</a:t>
            </a:r>
            <a:r>
              <a:rPr sz="1700" b="1" spc="-3" dirty="0">
                <a:solidFill>
                  <a:srgbClr val="474F80"/>
                </a:solidFill>
                <a:latin typeface="Times New Roman"/>
                <a:cs typeface="Times New Roman"/>
              </a:rPr>
              <a:t> </a:t>
            </a:r>
            <a:r>
              <a:rPr sz="1700" b="1" dirty="0">
                <a:solidFill>
                  <a:srgbClr val="474F80"/>
                </a:solidFill>
                <a:latin typeface="Times New Roman"/>
                <a:cs typeface="Times New Roman"/>
              </a:rPr>
              <a:t>ЛУЧШЕЕ</a:t>
            </a:r>
            <a:r>
              <a:rPr sz="1700" b="1" spc="-3" dirty="0">
                <a:solidFill>
                  <a:srgbClr val="474F80"/>
                </a:solidFill>
                <a:latin typeface="Times New Roman"/>
                <a:cs typeface="Times New Roman"/>
              </a:rPr>
              <a:t> </a:t>
            </a:r>
            <a:r>
              <a:rPr sz="1700" b="1" spc="-6" dirty="0">
                <a:solidFill>
                  <a:srgbClr val="474F80"/>
                </a:solidFill>
                <a:latin typeface="Times New Roman"/>
                <a:cs typeface="Times New Roman"/>
              </a:rPr>
              <a:t>ДЕТЯМ»</a:t>
            </a:r>
            <a:endParaRPr sz="1700" dirty="0">
              <a:latin typeface="Times New Roman"/>
              <a:cs typeface="Times New Roman"/>
            </a:endParaRPr>
          </a:p>
          <a:p>
            <a:pPr marL="264924" indent="-257223">
              <a:spcBef>
                <a:spcPts val="1022"/>
              </a:spcBef>
              <a:buAutoNum type="arabicPeriod"/>
              <a:tabLst>
                <a:tab pos="264924" algn="l"/>
              </a:tabLst>
            </a:pPr>
            <a:r>
              <a:rPr sz="1700" b="1" spc="-6" dirty="0">
                <a:solidFill>
                  <a:srgbClr val="474F80"/>
                </a:solidFill>
                <a:latin typeface="Times New Roman"/>
                <a:cs typeface="Times New Roman"/>
              </a:rPr>
              <a:t>«ПРОФЕССИОНАЛИТЕТ»</a:t>
            </a:r>
            <a:endParaRPr sz="1700" dirty="0">
              <a:latin typeface="Times New Roman"/>
              <a:cs typeface="Times New Roman"/>
            </a:endParaRPr>
          </a:p>
          <a:p>
            <a:pPr marL="264924" indent="-257223">
              <a:spcBef>
                <a:spcPts val="1022"/>
              </a:spcBef>
              <a:buAutoNum type="arabicPeriod"/>
              <a:tabLst>
                <a:tab pos="264924" algn="l"/>
              </a:tabLst>
            </a:pPr>
            <a:r>
              <a:rPr sz="1700" b="1" dirty="0">
                <a:solidFill>
                  <a:srgbClr val="474F80"/>
                </a:solidFill>
                <a:latin typeface="Times New Roman"/>
                <a:cs typeface="Times New Roman"/>
              </a:rPr>
              <a:t>«ПЕДАГОГИ</a:t>
            </a:r>
            <a:r>
              <a:rPr sz="1700" b="1" spc="-24" dirty="0">
                <a:solidFill>
                  <a:srgbClr val="474F80"/>
                </a:solidFill>
                <a:latin typeface="Times New Roman"/>
                <a:cs typeface="Times New Roman"/>
              </a:rPr>
              <a:t> </a:t>
            </a:r>
            <a:r>
              <a:rPr sz="1700" b="1" dirty="0">
                <a:solidFill>
                  <a:srgbClr val="474F80"/>
                </a:solidFill>
                <a:latin typeface="Times New Roman"/>
                <a:cs typeface="Times New Roman"/>
              </a:rPr>
              <a:t>И</a:t>
            </a:r>
            <a:r>
              <a:rPr sz="1700" b="1" spc="-24" dirty="0">
                <a:solidFill>
                  <a:srgbClr val="474F80"/>
                </a:solidFill>
                <a:latin typeface="Times New Roman"/>
                <a:cs typeface="Times New Roman"/>
              </a:rPr>
              <a:t> </a:t>
            </a:r>
            <a:r>
              <a:rPr sz="1700" b="1" spc="-6" dirty="0">
                <a:solidFill>
                  <a:srgbClr val="474F80"/>
                </a:solidFill>
                <a:latin typeface="Times New Roman"/>
                <a:cs typeface="Times New Roman"/>
              </a:rPr>
              <a:t>НАСТАВНИКИ»</a:t>
            </a:r>
            <a:endParaRPr sz="1700" dirty="0">
              <a:latin typeface="Times New Roman"/>
              <a:cs typeface="Times New Roman"/>
            </a:endParaRPr>
          </a:p>
          <a:p>
            <a:pPr marL="264924" indent="-257223">
              <a:spcBef>
                <a:spcPts val="1025"/>
              </a:spcBef>
              <a:buAutoNum type="arabicPeriod"/>
              <a:tabLst>
                <a:tab pos="264924" algn="l"/>
              </a:tabLst>
            </a:pPr>
            <a:r>
              <a:rPr sz="1700" b="1" dirty="0">
                <a:solidFill>
                  <a:srgbClr val="474F80"/>
                </a:solidFill>
                <a:latin typeface="Times New Roman"/>
                <a:cs typeface="Times New Roman"/>
              </a:rPr>
              <a:t>«ВЕДУЩИЕ</a:t>
            </a:r>
            <a:r>
              <a:rPr sz="1700" b="1" spc="-3" dirty="0">
                <a:solidFill>
                  <a:srgbClr val="474F80"/>
                </a:solidFill>
                <a:latin typeface="Times New Roman"/>
                <a:cs typeface="Times New Roman"/>
              </a:rPr>
              <a:t> </a:t>
            </a:r>
            <a:r>
              <a:rPr sz="1700" b="1" spc="-6" dirty="0">
                <a:solidFill>
                  <a:srgbClr val="474F80"/>
                </a:solidFill>
                <a:latin typeface="Times New Roman"/>
                <a:cs typeface="Times New Roman"/>
              </a:rPr>
              <a:t>ШКОЛЫ»</a:t>
            </a:r>
            <a:endParaRPr sz="1700" dirty="0">
              <a:latin typeface="Times New Roman"/>
              <a:cs typeface="Times New Roman"/>
            </a:endParaRPr>
          </a:p>
        </p:txBody>
      </p:sp>
      <p:sp>
        <p:nvSpPr>
          <p:cNvPr id="5" name="object 5"/>
          <p:cNvSpPr txBox="1"/>
          <p:nvPr/>
        </p:nvSpPr>
        <p:spPr>
          <a:xfrm>
            <a:off x="913169" y="3374930"/>
            <a:ext cx="4519050" cy="1570293"/>
          </a:xfrm>
          <a:prstGeom prst="rect">
            <a:avLst/>
          </a:prstGeom>
        </p:spPr>
        <p:txBody>
          <a:bodyPr vert="horz" wrap="square" lIns="0" tIns="137468" rIns="0" bIns="0" rtlCol="0">
            <a:spAutoFit/>
          </a:bodyPr>
          <a:lstStyle/>
          <a:p>
            <a:pPr marL="7701">
              <a:spcBef>
                <a:spcPts val="1082"/>
              </a:spcBef>
            </a:pPr>
            <a:r>
              <a:rPr sz="1700" i="1" spc="-6" dirty="0">
                <a:solidFill>
                  <a:srgbClr val="00AF50"/>
                </a:solidFill>
                <a:latin typeface="Times New Roman"/>
                <a:cs typeface="Times New Roman"/>
              </a:rPr>
              <a:t>РОСМОЛОДЁЖЬ</a:t>
            </a:r>
            <a:endParaRPr sz="1700" dirty="0">
              <a:latin typeface="Times New Roman"/>
              <a:cs typeface="Times New Roman"/>
            </a:endParaRPr>
          </a:p>
          <a:p>
            <a:pPr marL="223337" indent="-215636">
              <a:spcBef>
                <a:spcPts val="1022"/>
              </a:spcBef>
              <a:buAutoNum type="arabicPeriod" startAt="5"/>
              <a:tabLst>
                <a:tab pos="223337" algn="l"/>
              </a:tabLst>
            </a:pPr>
            <a:r>
              <a:rPr sz="1700" b="1" dirty="0">
                <a:solidFill>
                  <a:srgbClr val="474F80"/>
                </a:solidFill>
                <a:latin typeface="Times New Roman"/>
                <a:cs typeface="Times New Roman"/>
              </a:rPr>
              <a:t>«РОССИЯ</a:t>
            </a:r>
            <a:r>
              <a:rPr sz="1700" b="1" spc="-55" dirty="0">
                <a:solidFill>
                  <a:srgbClr val="474F80"/>
                </a:solidFill>
                <a:latin typeface="Times New Roman"/>
                <a:cs typeface="Times New Roman"/>
              </a:rPr>
              <a:t> </a:t>
            </a:r>
            <a:r>
              <a:rPr sz="1700" b="1" dirty="0">
                <a:solidFill>
                  <a:srgbClr val="474F80"/>
                </a:solidFill>
                <a:latin typeface="Times New Roman"/>
                <a:cs typeface="Times New Roman"/>
              </a:rPr>
              <a:t>–</a:t>
            </a:r>
            <a:r>
              <a:rPr sz="1700" b="1" spc="-67" dirty="0">
                <a:solidFill>
                  <a:srgbClr val="474F80"/>
                </a:solidFill>
                <a:latin typeface="Times New Roman"/>
                <a:cs typeface="Times New Roman"/>
              </a:rPr>
              <a:t> </a:t>
            </a:r>
            <a:r>
              <a:rPr sz="1700" b="1" dirty="0">
                <a:solidFill>
                  <a:srgbClr val="474F80"/>
                </a:solidFill>
                <a:latin typeface="Times New Roman"/>
                <a:cs typeface="Times New Roman"/>
              </a:rPr>
              <a:t>СТРАНА</a:t>
            </a:r>
            <a:r>
              <a:rPr sz="1700" b="1" spc="-64" dirty="0">
                <a:solidFill>
                  <a:srgbClr val="474F80"/>
                </a:solidFill>
                <a:latin typeface="Times New Roman"/>
                <a:cs typeface="Times New Roman"/>
              </a:rPr>
              <a:t> </a:t>
            </a:r>
            <a:r>
              <a:rPr sz="1700" b="1" spc="-6" dirty="0">
                <a:solidFill>
                  <a:srgbClr val="474F80"/>
                </a:solidFill>
                <a:latin typeface="Times New Roman"/>
                <a:cs typeface="Times New Roman"/>
              </a:rPr>
              <a:t>ВОЗМОЖНОСТЕЙ»</a:t>
            </a:r>
            <a:endParaRPr sz="1700" dirty="0">
              <a:latin typeface="Times New Roman"/>
              <a:cs typeface="Times New Roman"/>
            </a:endParaRPr>
          </a:p>
          <a:p>
            <a:pPr marL="223337" indent="-215636">
              <a:spcBef>
                <a:spcPts val="1024"/>
              </a:spcBef>
              <a:buAutoNum type="arabicPeriod" startAt="5"/>
              <a:tabLst>
                <a:tab pos="223337" algn="l"/>
              </a:tabLst>
            </a:pPr>
            <a:r>
              <a:rPr sz="1700" b="1" dirty="0">
                <a:solidFill>
                  <a:srgbClr val="474F80"/>
                </a:solidFill>
                <a:latin typeface="Times New Roman"/>
                <a:cs typeface="Times New Roman"/>
              </a:rPr>
              <a:t>«МЫ</a:t>
            </a:r>
            <a:r>
              <a:rPr sz="1700" b="1" spc="6" dirty="0">
                <a:solidFill>
                  <a:srgbClr val="474F80"/>
                </a:solidFill>
                <a:latin typeface="Times New Roman"/>
                <a:cs typeface="Times New Roman"/>
              </a:rPr>
              <a:t> </a:t>
            </a:r>
            <a:r>
              <a:rPr sz="1700" b="1" spc="-6" dirty="0">
                <a:solidFill>
                  <a:srgbClr val="474F80"/>
                </a:solidFill>
                <a:latin typeface="Times New Roman"/>
                <a:cs typeface="Times New Roman"/>
              </a:rPr>
              <a:t>ВМЕСТЕ»</a:t>
            </a:r>
            <a:endParaRPr sz="1700" dirty="0">
              <a:latin typeface="Times New Roman"/>
              <a:cs typeface="Times New Roman"/>
            </a:endParaRPr>
          </a:p>
          <a:p>
            <a:pPr marL="223337" indent="-215636">
              <a:spcBef>
                <a:spcPts val="1022"/>
              </a:spcBef>
              <a:buAutoNum type="arabicPeriod" startAt="5"/>
              <a:tabLst>
                <a:tab pos="223337" algn="l"/>
              </a:tabLst>
            </a:pPr>
            <a:r>
              <a:rPr sz="1700" b="1" dirty="0">
                <a:solidFill>
                  <a:srgbClr val="474F80"/>
                </a:solidFill>
                <a:latin typeface="Times New Roman"/>
                <a:cs typeface="Times New Roman"/>
              </a:rPr>
              <a:t>«РОССИЯ</a:t>
            </a:r>
            <a:r>
              <a:rPr sz="1700" b="1" spc="-30" dirty="0">
                <a:solidFill>
                  <a:srgbClr val="474F80"/>
                </a:solidFill>
                <a:latin typeface="Times New Roman"/>
                <a:cs typeface="Times New Roman"/>
              </a:rPr>
              <a:t> </a:t>
            </a:r>
            <a:r>
              <a:rPr sz="1700" b="1" dirty="0">
                <a:solidFill>
                  <a:srgbClr val="474F80"/>
                </a:solidFill>
                <a:latin typeface="Times New Roman"/>
                <a:cs typeface="Times New Roman"/>
              </a:rPr>
              <a:t>В</a:t>
            </a:r>
            <a:r>
              <a:rPr sz="1700" b="1" spc="-30" dirty="0">
                <a:solidFill>
                  <a:srgbClr val="474F80"/>
                </a:solidFill>
                <a:latin typeface="Times New Roman"/>
                <a:cs typeface="Times New Roman"/>
              </a:rPr>
              <a:t> </a:t>
            </a:r>
            <a:r>
              <a:rPr sz="1700" b="1" dirty="0">
                <a:solidFill>
                  <a:srgbClr val="474F80"/>
                </a:solidFill>
                <a:latin typeface="Times New Roman"/>
                <a:cs typeface="Times New Roman"/>
              </a:rPr>
              <a:t>МИРЕ»</a:t>
            </a:r>
            <a:r>
              <a:rPr sz="1700" b="1" spc="-24" dirty="0">
                <a:solidFill>
                  <a:srgbClr val="474F80"/>
                </a:solidFill>
                <a:latin typeface="Times New Roman"/>
                <a:cs typeface="Times New Roman"/>
              </a:rPr>
              <a:t> </a:t>
            </a:r>
            <a:r>
              <a:rPr sz="1700" spc="-6" dirty="0">
                <a:latin typeface="Times New Roman"/>
                <a:cs typeface="Times New Roman"/>
              </a:rPr>
              <a:t>(межвед)</a:t>
            </a:r>
            <a:endParaRPr sz="1700" dirty="0">
              <a:latin typeface="Times New Roman"/>
              <a:cs typeface="Times New Roman"/>
            </a:endParaRPr>
          </a:p>
        </p:txBody>
      </p:sp>
      <p:sp>
        <p:nvSpPr>
          <p:cNvPr id="6" name="object 6"/>
          <p:cNvSpPr txBox="1"/>
          <p:nvPr/>
        </p:nvSpPr>
        <p:spPr>
          <a:xfrm>
            <a:off x="913169" y="5318078"/>
            <a:ext cx="3965288" cy="1181763"/>
          </a:xfrm>
          <a:prstGeom prst="rect">
            <a:avLst/>
          </a:prstGeom>
        </p:spPr>
        <p:txBody>
          <a:bodyPr vert="horz" wrap="square" lIns="0" tIns="137468" rIns="0" bIns="0" rtlCol="0">
            <a:spAutoFit/>
          </a:bodyPr>
          <a:lstStyle/>
          <a:p>
            <a:pPr marL="7701">
              <a:spcBef>
                <a:spcPts val="1082"/>
              </a:spcBef>
            </a:pPr>
            <a:r>
              <a:rPr sz="1700" i="1" spc="-6" dirty="0">
                <a:solidFill>
                  <a:srgbClr val="00AF50"/>
                </a:solidFill>
                <a:latin typeface="Times New Roman"/>
                <a:cs typeface="Times New Roman"/>
              </a:rPr>
              <a:t>МИНОБРНАУКИ</a:t>
            </a:r>
            <a:r>
              <a:rPr sz="1700" i="1" spc="-85" dirty="0">
                <a:solidFill>
                  <a:srgbClr val="00AF50"/>
                </a:solidFill>
                <a:latin typeface="Times New Roman"/>
                <a:cs typeface="Times New Roman"/>
              </a:rPr>
              <a:t> </a:t>
            </a:r>
            <a:r>
              <a:rPr sz="1700" i="1" spc="-6" dirty="0">
                <a:solidFill>
                  <a:srgbClr val="00AF50"/>
                </a:solidFill>
                <a:latin typeface="Times New Roman"/>
                <a:cs typeface="Times New Roman"/>
              </a:rPr>
              <a:t>РОССИИ</a:t>
            </a:r>
            <a:endParaRPr sz="1700" dirty="0">
              <a:latin typeface="Times New Roman"/>
              <a:cs typeface="Times New Roman"/>
            </a:endParaRPr>
          </a:p>
          <a:p>
            <a:pPr marL="223337" indent="-215636">
              <a:spcBef>
                <a:spcPts val="1024"/>
              </a:spcBef>
              <a:buAutoNum type="arabicPeriod" startAt="8"/>
              <a:tabLst>
                <a:tab pos="223337" algn="l"/>
              </a:tabLst>
            </a:pPr>
            <a:r>
              <a:rPr sz="1700" b="1" spc="-6" dirty="0">
                <a:solidFill>
                  <a:srgbClr val="474F80"/>
                </a:solidFill>
                <a:latin typeface="Times New Roman"/>
                <a:cs typeface="Times New Roman"/>
              </a:rPr>
              <a:t>«КАМПУСЫ»</a:t>
            </a:r>
            <a:endParaRPr sz="1700" dirty="0">
              <a:latin typeface="Times New Roman"/>
              <a:cs typeface="Times New Roman"/>
            </a:endParaRPr>
          </a:p>
          <a:p>
            <a:pPr marL="223337" indent="-215636">
              <a:spcBef>
                <a:spcPts val="1022"/>
              </a:spcBef>
              <a:buAutoNum type="arabicPeriod" startAt="8"/>
              <a:tabLst>
                <a:tab pos="223337" algn="l"/>
              </a:tabLst>
            </a:pPr>
            <a:r>
              <a:rPr sz="1700" b="1" dirty="0">
                <a:solidFill>
                  <a:srgbClr val="474F80"/>
                </a:solidFill>
                <a:latin typeface="Times New Roman"/>
                <a:cs typeface="Times New Roman"/>
              </a:rPr>
              <a:t>«УНИВЕРСИТЕТЫ</a:t>
            </a:r>
            <a:r>
              <a:rPr sz="1700" b="1" spc="-15" dirty="0">
                <a:solidFill>
                  <a:srgbClr val="474F80"/>
                </a:solidFill>
                <a:latin typeface="Times New Roman"/>
                <a:cs typeface="Times New Roman"/>
              </a:rPr>
              <a:t> </a:t>
            </a:r>
            <a:r>
              <a:rPr sz="1700" b="1" dirty="0">
                <a:solidFill>
                  <a:srgbClr val="474F80"/>
                </a:solidFill>
                <a:latin typeface="Times New Roman"/>
                <a:cs typeface="Times New Roman"/>
              </a:rPr>
              <a:t>ДЛЯ</a:t>
            </a:r>
            <a:r>
              <a:rPr sz="1700" b="1" spc="-24" dirty="0">
                <a:solidFill>
                  <a:srgbClr val="474F80"/>
                </a:solidFill>
                <a:latin typeface="Times New Roman"/>
                <a:cs typeface="Times New Roman"/>
              </a:rPr>
              <a:t> </a:t>
            </a:r>
            <a:r>
              <a:rPr sz="1700" b="1" spc="-6" dirty="0">
                <a:solidFill>
                  <a:srgbClr val="474F80"/>
                </a:solidFill>
                <a:latin typeface="Times New Roman"/>
                <a:cs typeface="Times New Roman"/>
              </a:rPr>
              <a:t>ЛИДЕРОВ»</a:t>
            </a:r>
            <a:endParaRPr sz="1700" dirty="0">
              <a:latin typeface="Times New Roman"/>
              <a:cs typeface="Times New Roman"/>
            </a:endParaRPr>
          </a:p>
        </p:txBody>
      </p:sp>
      <p:sp>
        <p:nvSpPr>
          <p:cNvPr id="7" name="object 7"/>
          <p:cNvSpPr txBox="1"/>
          <p:nvPr/>
        </p:nvSpPr>
        <p:spPr>
          <a:xfrm>
            <a:off x="5638800" y="1354021"/>
            <a:ext cx="5671244" cy="1539488"/>
          </a:xfrm>
          <a:prstGeom prst="rect">
            <a:avLst/>
          </a:prstGeom>
        </p:spPr>
        <p:txBody>
          <a:bodyPr vert="horz" wrap="square" lIns="0" tIns="7316" rIns="0" bIns="0" rtlCol="0">
            <a:spAutoFit/>
          </a:bodyPr>
          <a:lstStyle/>
          <a:p>
            <a:pPr marL="7701" marR="3081">
              <a:spcBef>
                <a:spcPts val="58"/>
              </a:spcBef>
            </a:pPr>
            <a:r>
              <a:rPr sz="2000" u="heavy" dirty="0">
                <a:uFill>
                  <a:solidFill>
                    <a:srgbClr val="000000"/>
                  </a:solidFill>
                </a:uFill>
                <a:latin typeface="Times New Roman"/>
                <a:cs typeface="Times New Roman"/>
              </a:rPr>
              <a:t>Цель:</a:t>
            </a:r>
            <a:r>
              <a:rPr sz="2000" spc="-61" dirty="0">
                <a:latin typeface="Times New Roman"/>
                <a:cs typeface="Times New Roman"/>
              </a:rPr>
              <a:t> </a:t>
            </a:r>
            <a:r>
              <a:rPr sz="2000" dirty="0">
                <a:latin typeface="Times New Roman"/>
                <a:cs typeface="Times New Roman"/>
              </a:rPr>
              <a:t>Становление</a:t>
            </a:r>
            <a:r>
              <a:rPr sz="2000" spc="-55" dirty="0">
                <a:latin typeface="Times New Roman"/>
                <a:cs typeface="Times New Roman"/>
              </a:rPr>
              <a:t> </a:t>
            </a:r>
            <a:r>
              <a:rPr sz="2000" dirty="0">
                <a:latin typeface="Times New Roman"/>
                <a:cs typeface="Times New Roman"/>
              </a:rPr>
              <a:t>и</a:t>
            </a:r>
            <a:r>
              <a:rPr sz="2000" spc="-61" dirty="0">
                <a:latin typeface="Times New Roman"/>
                <a:cs typeface="Times New Roman"/>
              </a:rPr>
              <a:t> </a:t>
            </a:r>
            <a:r>
              <a:rPr sz="2000" dirty="0">
                <a:latin typeface="Times New Roman"/>
                <a:cs typeface="Times New Roman"/>
              </a:rPr>
              <a:t>развитие</a:t>
            </a:r>
            <a:r>
              <a:rPr sz="2000" spc="-58" dirty="0">
                <a:latin typeface="Times New Roman"/>
                <a:cs typeface="Times New Roman"/>
              </a:rPr>
              <a:t> </a:t>
            </a:r>
            <a:r>
              <a:rPr sz="2000" spc="-6" dirty="0">
                <a:latin typeface="Times New Roman"/>
                <a:cs typeface="Times New Roman"/>
              </a:rPr>
              <a:t>поколения </a:t>
            </a:r>
            <a:r>
              <a:rPr sz="2000" dirty="0">
                <a:latin typeface="Times New Roman"/>
                <a:cs typeface="Times New Roman"/>
              </a:rPr>
              <a:t>российских</a:t>
            </a:r>
            <a:r>
              <a:rPr sz="2000" spc="-39" dirty="0">
                <a:latin typeface="Times New Roman"/>
                <a:cs typeface="Times New Roman"/>
              </a:rPr>
              <a:t> </a:t>
            </a:r>
            <a:r>
              <a:rPr sz="2000" dirty="0">
                <a:latin typeface="Times New Roman"/>
                <a:cs typeface="Times New Roman"/>
              </a:rPr>
              <a:t>граждан</a:t>
            </a:r>
            <a:r>
              <a:rPr sz="2000" spc="-39" dirty="0">
                <a:latin typeface="Times New Roman"/>
                <a:cs typeface="Times New Roman"/>
              </a:rPr>
              <a:t> </a:t>
            </a:r>
            <a:r>
              <a:rPr sz="2000" dirty="0">
                <a:latin typeface="Times New Roman"/>
                <a:cs typeface="Times New Roman"/>
              </a:rPr>
              <a:t>патриотически</a:t>
            </a:r>
            <a:r>
              <a:rPr sz="2000" spc="-39" dirty="0">
                <a:latin typeface="Times New Roman"/>
                <a:cs typeface="Times New Roman"/>
              </a:rPr>
              <a:t> </a:t>
            </a:r>
            <a:r>
              <a:rPr sz="2000" spc="-6" dirty="0">
                <a:latin typeface="Times New Roman"/>
                <a:cs typeface="Times New Roman"/>
              </a:rPr>
              <a:t>настроенного, высоконравственного</a:t>
            </a:r>
            <a:r>
              <a:rPr sz="2000" spc="-52" dirty="0">
                <a:latin typeface="Times New Roman"/>
                <a:cs typeface="Times New Roman"/>
              </a:rPr>
              <a:t> </a:t>
            </a:r>
            <a:r>
              <a:rPr sz="2000" dirty="0">
                <a:latin typeface="Times New Roman"/>
                <a:cs typeface="Times New Roman"/>
              </a:rPr>
              <a:t>и</a:t>
            </a:r>
            <a:r>
              <a:rPr sz="2000" spc="-42" dirty="0">
                <a:latin typeface="Times New Roman"/>
                <a:cs typeface="Times New Roman"/>
              </a:rPr>
              <a:t> </a:t>
            </a:r>
            <a:r>
              <a:rPr sz="2000" spc="-6" dirty="0">
                <a:latin typeface="Times New Roman"/>
                <a:cs typeface="Times New Roman"/>
              </a:rPr>
              <a:t>ответственного,</a:t>
            </a:r>
            <a:r>
              <a:rPr sz="2000" spc="-49" dirty="0">
                <a:latin typeface="Times New Roman"/>
                <a:cs typeface="Times New Roman"/>
              </a:rPr>
              <a:t> </a:t>
            </a:r>
            <a:r>
              <a:rPr sz="2000" spc="-6" dirty="0">
                <a:latin typeface="Times New Roman"/>
                <a:cs typeface="Times New Roman"/>
              </a:rPr>
              <a:t>способного </a:t>
            </a:r>
            <a:r>
              <a:rPr sz="2000" dirty="0">
                <a:latin typeface="Times New Roman"/>
                <a:cs typeface="Times New Roman"/>
              </a:rPr>
              <a:t>обеспечить</a:t>
            </a:r>
            <a:r>
              <a:rPr sz="2000" spc="-18" dirty="0">
                <a:latin typeface="Times New Roman"/>
                <a:cs typeface="Times New Roman"/>
              </a:rPr>
              <a:t> </a:t>
            </a:r>
            <a:r>
              <a:rPr sz="2000" dirty="0">
                <a:latin typeface="Times New Roman"/>
                <a:cs typeface="Times New Roman"/>
              </a:rPr>
              <a:t>суверенитет,</a:t>
            </a:r>
            <a:r>
              <a:rPr sz="2000" spc="-24" dirty="0">
                <a:latin typeface="Times New Roman"/>
                <a:cs typeface="Times New Roman"/>
              </a:rPr>
              <a:t> </a:t>
            </a:r>
            <a:r>
              <a:rPr sz="2000" dirty="0">
                <a:latin typeface="Times New Roman"/>
                <a:cs typeface="Times New Roman"/>
              </a:rPr>
              <a:t>конкурентоспособность</a:t>
            </a:r>
            <a:r>
              <a:rPr sz="2000" spc="-33" dirty="0">
                <a:latin typeface="Times New Roman"/>
                <a:cs typeface="Times New Roman"/>
              </a:rPr>
              <a:t> </a:t>
            </a:r>
            <a:r>
              <a:rPr sz="2000" spc="-30" dirty="0">
                <a:latin typeface="Times New Roman"/>
                <a:cs typeface="Times New Roman"/>
              </a:rPr>
              <a:t>и </a:t>
            </a:r>
            <a:r>
              <a:rPr sz="2000" dirty="0">
                <a:latin typeface="Times New Roman"/>
                <a:cs typeface="Times New Roman"/>
              </a:rPr>
              <a:t>дальнейшее</a:t>
            </a:r>
            <a:r>
              <a:rPr sz="2000" spc="-94" dirty="0">
                <a:latin typeface="Times New Roman"/>
                <a:cs typeface="Times New Roman"/>
              </a:rPr>
              <a:t> </a:t>
            </a:r>
            <a:r>
              <a:rPr sz="2000" dirty="0">
                <a:latin typeface="Times New Roman"/>
                <a:cs typeface="Times New Roman"/>
              </a:rPr>
              <a:t>развитие</a:t>
            </a:r>
            <a:r>
              <a:rPr sz="2000" spc="-91" dirty="0">
                <a:latin typeface="Times New Roman"/>
                <a:cs typeface="Times New Roman"/>
              </a:rPr>
              <a:t> </a:t>
            </a:r>
            <a:r>
              <a:rPr sz="2000" spc="-6" dirty="0">
                <a:latin typeface="Times New Roman"/>
                <a:cs typeface="Times New Roman"/>
              </a:rPr>
              <a:t>России</a:t>
            </a:r>
            <a:endParaRPr sz="2000" dirty="0">
              <a:latin typeface="Times New Roman"/>
              <a:cs typeface="Times New Roman"/>
            </a:endParaRPr>
          </a:p>
        </p:txBody>
      </p:sp>
      <p:sp>
        <p:nvSpPr>
          <p:cNvPr id="8" name="object 8"/>
          <p:cNvSpPr txBox="1"/>
          <p:nvPr/>
        </p:nvSpPr>
        <p:spPr>
          <a:xfrm>
            <a:off x="6226483" y="4901954"/>
            <a:ext cx="3280980" cy="315337"/>
          </a:xfrm>
          <a:prstGeom prst="rect">
            <a:avLst/>
          </a:prstGeom>
        </p:spPr>
        <p:txBody>
          <a:bodyPr vert="horz" wrap="square" lIns="0" tIns="7316" rIns="0" bIns="0" rtlCol="0">
            <a:spAutoFit/>
          </a:bodyPr>
          <a:lstStyle/>
          <a:p>
            <a:pPr marL="7701" marR="3081">
              <a:spcBef>
                <a:spcPts val="58"/>
              </a:spcBef>
            </a:pPr>
            <a:r>
              <a:rPr sz="2000" spc="-12" dirty="0">
                <a:latin typeface="Times New Roman"/>
                <a:cs typeface="Times New Roman"/>
              </a:rPr>
              <a:t>.</a:t>
            </a:r>
            <a:endParaRPr sz="2000" dirty="0">
              <a:latin typeface="Times New Roman"/>
              <a:cs typeface="Times New Roman"/>
            </a:endParaRPr>
          </a:p>
        </p:txBody>
      </p:sp>
      <p:pic>
        <p:nvPicPr>
          <p:cNvPr id="9" name="object 9"/>
          <p:cNvPicPr/>
          <p:nvPr/>
        </p:nvPicPr>
        <p:blipFill>
          <a:blip r:embed="rId2" cstate="print"/>
          <a:stretch>
            <a:fillRect/>
          </a:stretch>
        </p:blipFill>
        <p:spPr>
          <a:xfrm>
            <a:off x="8763000" y="-698633"/>
            <a:ext cx="4325027" cy="3297441"/>
          </a:xfrm>
          <a:prstGeom prst="rect">
            <a:avLst/>
          </a:prstGeom>
        </p:spPr>
      </p:pic>
    </p:spTree>
    <p:extLst>
      <p:ext uri="{BB962C8B-B14F-4D97-AF65-F5344CB8AC3E}">
        <p14:creationId xmlns:p14="http://schemas.microsoft.com/office/powerpoint/2010/main" val="252820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
            <a:ext cx="12314840" cy="6858000"/>
            <a:chOff x="0" y="-3"/>
            <a:chExt cx="12314840" cy="6858000"/>
          </a:xfrm>
        </p:grpSpPr>
        <p:pic>
          <p:nvPicPr>
            <p:cNvPr id="3" name="object 3"/>
            <p:cNvPicPr/>
            <p:nvPr/>
          </p:nvPicPr>
          <p:blipFill>
            <a:blip r:embed="rId2" cstate="print"/>
            <a:stretch>
              <a:fillRect/>
            </a:stretch>
          </p:blipFill>
          <p:spPr>
            <a:xfrm>
              <a:off x="2133600" y="-3"/>
              <a:ext cx="10181240" cy="6858000"/>
            </a:xfrm>
            <a:prstGeom prst="rect">
              <a:avLst/>
            </a:prstGeom>
          </p:spPr>
        </p:pic>
        <p:sp>
          <p:nvSpPr>
            <p:cNvPr id="5" name="object 5"/>
            <p:cNvSpPr/>
            <p:nvPr/>
          </p:nvSpPr>
          <p:spPr>
            <a:xfrm>
              <a:off x="0" y="312420"/>
              <a:ext cx="12192000" cy="227329"/>
            </a:xfrm>
            <a:custGeom>
              <a:avLst/>
              <a:gdLst/>
              <a:ahLst/>
              <a:cxnLst/>
              <a:rect l="l" t="t" r="r" b="b"/>
              <a:pathLst>
                <a:path w="12192000" h="227329">
                  <a:moveTo>
                    <a:pt x="12192000" y="0"/>
                  </a:moveTo>
                  <a:lnTo>
                    <a:pt x="0" y="0"/>
                  </a:lnTo>
                  <a:lnTo>
                    <a:pt x="0" y="227075"/>
                  </a:lnTo>
                  <a:lnTo>
                    <a:pt x="12192000" y="227075"/>
                  </a:lnTo>
                  <a:lnTo>
                    <a:pt x="12192000" y="0"/>
                  </a:lnTo>
                  <a:close/>
                </a:path>
              </a:pathLst>
            </a:custGeom>
            <a:solidFill>
              <a:srgbClr val="C1272C"/>
            </a:solidFill>
          </p:spPr>
          <p:txBody>
            <a:bodyPr wrap="square" lIns="0" tIns="0" rIns="0" bIns="0" rtlCol="0"/>
            <a:lstStyle/>
            <a:p>
              <a:endParaRPr/>
            </a:p>
          </p:txBody>
        </p:sp>
        <p:sp>
          <p:nvSpPr>
            <p:cNvPr id="6" name="object 6"/>
            <p:cNvSpPr/>
            <p:nvPr/>
          </p:nvSpPr>
          <p:spPr>
            <a:xfrm>
              <a:off x="3657600" y="914400"/>
              <a:ext cx="6181978" cy="5623686"/>
            </a:xfrm>
            <a:custGeom>
              <a:avLst/>
              <a:gdLst/>
              <a:ahLst/>
              <a:cxnLst/>
              <a:rect l="l" t="t" r="r" b="b"/>
              <a:pathLst>
                <a:path w="6324600" h="5817234">
                  <a:moveTo>
                    <a:pt x="6324600" y="0"/>
                  </a:moveTo>
                  <a:lnTo>
                    <a:pt x="0" y="0"/>
                  </a:lnTo>
                  <a:lnTo>
                    <a:pt x="0" y="5817108"/>
                  </a:lnTo>
                  <a:lnTo>
                    <a:pt x="6324600" y="5817108"/>
                  </a:lnTo>
                  <a:lnTo>
                    <a:pt x="6324600" y="0"/>
                  </a:lnTo>
                  <a:close/>
                </a:path>
              </a:pathLst>
            </a:custGeom>
            <a:solidFill>
              <a:srgbClr val="D4BC75"/>
            </a:solidFill>
          </p:spPr>
          <p:txBody>
            <a:bodyPr wrap="square" lIns="0" tIns="0" rIns="0" bIns="0" rtlCol="0"/>
            <a:lstStyle/>
            <a:p>
              <a:endParaRPr/>
            </a:p>
          </p:txBody>
        </p:sp>
      </p:grpSp>
      <p:pic>
        <p:nvPicPr>
          <p:cNvPr id="7" name="Рисунок 6" descr="https://xn--b1aarjckhbc5ai.xn--90anmicge.xn--p1ai/wp-content/uploads/2025/01/80let-pobedy-300x95.png"/>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3203829" cy="914400"/>
          </a:xfrm>
          <a:prstGeom prst="rect">
            <a:avLst/>
          </a:prstGeom>
          <a:noFill/>
          <a:ln>
            <a:noFill/>
          </a:ln>
        </p:spPr>
      </p:pic>
      <p:pic>
        <p:nvPicPr>
          <p:cNvPr id="8" name="Picture 4" descr="http://rayon.partizansky.ru/image/ger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710893"/>
            <a:ext cx="914400" cy="11756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71900" y="914400"/>
            <a:ext cx="5981700" cy="2967479"/>
          </a:xfrm>
          <a:prstGeom prst="rect">
            <a:avLst/>
          </a:prstGeom>
        </p:spPr>
        <p:txBody>
          <a:bodyPr wrap="square">
            <a:spAutoFit/>
          </a:bodyPr>
          <a:lstStyle/>
          <a:p>
            <a:pPr marL="2242185" algn="just">
              <a:lnSpc>
                <a:spcPct val="100000"/>
              </a:lnSpc>
              <a:spcBef>
                <a:spcPts val="1060"/>
              </a:spcBef>
            </a:pPr>
            <a:endParaRPr lang="ru-RU" sz="1800" b="1" i="1" dirty="0" smtClean="0">
              <a:latin typeface="Times New Roman"/>
              <a:cs typeface="Times New Roman"/>
            </a:endParaRPr>
          </a:p>
          <a:p>
            <a:pPr marL="2242185" algn="just">
              <a:lnSpc>
                <a:spcPct val="100000"/>
              </a:lnSpc>
              <a:spcBef>
                <a:spcPts val="1060"/>
              </a:spcBef>
            </a:pPr>
            <a:r>
              <a:rPr lang="ru-RU" sz="1800" b="1" i="1" dirty="0" smtClean="0">
                <a:latin typeface="Times New Roman"/>
                <a:cs typeface="Times New Roman"/>
              </a:rPr>
              <a:t>Дорогие</a:t>
            </a:r>
            <a:r>
              <a:rPr lang="ru-RU" sz="1800" b="1" i="1" spc="-55" dirty="0" smtClean="0">
                <a:latin typeface="Times New Roman"/>
                <a:cs typeface="Times New Roman"/>
              </a:rPr>
              <a:t> </a:t>
            </a:r>
            <a:r>
              <a:rPr lang="ru-RU" sz="1800" b="1" i="1" spc="-10" dirty="0" smtClean="0">
                <a:latin typeface="Times New Roman"/>
                <a:cs typeface="Times New Roman"/>
              </a:rPr>
              <a:t>друзья!</a:t>
            </a:r>
            <a:endParaRPr lang="ru-RU" sz="1800" dirty="0" smtClean="0">
              <a:latin typeface="Times New Roman"/>
              <a:cs typeface="Times New Roman"/>
            </a:endParaRPr>
          </a:p>
          <a:p>
            <a:pPr marL="12700" marR="5715" algn="just">
              <a:lnSpc>
                <a:spcPct val="150000"/>
              </a:lnSpc>
              <a:spcBef>
                <a:spcPts val="805"/>
              </a:spcBef>
            </a:pPr>
            <a:r>
              <a:rPr lang="ru-RU" sz="1800" b="1" i="1" dirty="0" smtClean="0">
                <a:latin typeface="Times New Roman"/>
                <a:cs typeface="Times New Roman"/>
              </a:rPr>
              <a:t>     </a:t>
            </a:r>
            <a:r>
              <a:rPr lang="ru-RU" b="1" i="1" dirty="0" smtClean="0">
                <a:latin typeface="Times New Roman" panose="02020603050405020304" pitchFamily="18" charset="0"/>
                <a:cs typeface="Times New Roman" panose="02020603050405020304" pitchFamily="18" charset="0"/>
              </a:rPr>
              <a:t>Надеемся,</a:t>
            </a:r>
            <a:r>
              <a:rPr lang="ru-RU" b="1" i="1" spc="90"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что</a:t>
            </a:r>
            <a:r>
              <a:rPr lang="ru-RU" b="1" i="1" spc="9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представленная</a:t>
            </a:r>
            <a:r>
              <a:rPr lang="ru-RU" b="1" i="1" spc="8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в</a:t>
            </a:r>
            <a:r>
              <a:rPr lang="ru-RU" b="1" i="1" spc="9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докладе</a:t>
            </a:r>
            <a:r>
              <a:rPr lang="ru-RU" b="1" i="1" spc="90" dirty="0" smtClean="0">
                <a:latin typeface="Times New Roman" panose="02020603050405020304" pitchFamily="18" charset="0"/>
                <a:cs typeface="Times New Roman" panose="02020603050405020304" pitchFamily="18" charset="0"/>
              </a:rPr>
              <a:t>  </a:t>
            </a:r>
            <a:r>
              <a:rPr lang="ru-RU" b="1" i="1" spc="-10" dirty="0" smtClean="0">
                <a:latin typeface="Times New Roman" panose="02020603050405020304" pitchFamily="18" charset="0"/>
                <a:cs typeface="Times New Roman" panose="02020603050405020304" pitchFamily="18" charset="0"/>
              </a:rPr>
              <a:t>информация </a:t>
            </a:r>
            <a:r>
              <a:rPr lang="ru-RU" b="1" i="1" dirty="0" smtClean="0">
                <a:latin typeface="Times New Roman" panose="02020603050405020304" pitchFamily="18" charset="0"/>
                <a:cs typeface="Times New Roman" panose="02020603050405020304" pitchFamily="18" charset="0"/>
              </a:rPr>
              <a:t>станет</a:t>
            </a:r>
            <a:r>
              <a:rPr lang="ru-RU" b="1" i="1" spc="270"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основой</a:t>
            </a:r>
            <a:r>
              <a:rPr lang="ru-RU" b="1" i="1" spc="27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для</a:t>
            </a:r>
            <a:r>
              <a:rPr lang="ru-RU" b="1" i="1" spc="27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диалога</a:t>
            </a:r>
            <a:r>
              <a:rPr lang="ru-RU" b="1" i="1" spc="27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всех</a:t>
            </a:r>
            <a:r>
              <a:rPr lang="ru-RU" b="1" i="1" spc="270" dirty="0" smtClean="0">
                <a:latin typeface="Times New Roman" panose="02020603050405020304" pitchFamily="18" charset="0"/>
                <a:cs typeface="Times New Roman" panose="02020603050405020304" pitchFamily="18" charset="0"/>
              </a:rPr>
              <a:t>  </a:t>
            </a:r>
            <a:r>
              <a:rPr lang="ru-RU" b="1" i="1" spc="-10" dirty="0" smtClean="0">
                <a:latin typeface="Times New Roman" panose="02020603050405020304" pitchFamily="18" charset="0"/>
                <a:cs typeface="Times New Roman" panose="02020603050405020304" pitchFamily="18" charset="0"/>
              </a:rPr>
              <a:t>заинтересованных </a:t>
            </a:r>
            <a:r>
              <a:rPr lang="ru-RU" b="1" i="1" dirty="0" smtClean="0">
                <a:latin typeface="Times New Roman" panose="02020603050405020304" pitchFamily="18" charset="0"/>
                <a:cs typeface="Times New Roman" panose="02020603050405020304" pitchFamily="18" charset="0"/>
              </a:rPr>
              <a:t>сторон</a:t>
            </a:r>
            <a:r>
              <a:rPr lang="ru-RU" b="1" i="1" spc="-40" dirty="0" smtClean="0">
                <a:latin typeface="Times New Roman" panose="02020603050405020304" pitchFamily="18" charset="0"/>
                <a:cs typeface="Times New Roman" panose="02020603050405020304" pitchFamily="18" charset="0"/>
              </a:rPr>
              <a:t> </a:t>
            </a:r>
            <a:r>
              <a:rPr lang="ru-RU" b="1" i="1" spc="-10" dirty="0" smtClean="0">
                <a:latin typeface="Times New Roman" panose="02020603050405020304" pitchFamily="18" charset="0"/>
                <a:cs typeface="Times New Roman" panose="02020603050405020304" pitchFamily="18" charset="0"/>
              </a:rPr>
              <a:t>состоянием</a:t>
            </a:r>
            <a:r>
              <a:rPr lang="ru-RU" b="1" i="1" spc="-3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системы</a:t>
            </a:r>
            <a:r>
              <a:rPr lang="ru-RU" b="1" i="1" spc="-5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образования Партизанского муниципального округа</a:t>
            </a:r>
            <a:r>
              <a:rPr lang="ru-RU" b="1" i="1" spc="-40"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и</a:t>
            </a:r>
            <a:r>
              <a:rPr lang="ru-RU" b="1" i="1" spc="-65" dirty="0" smtClean="0">
                <a:latin typeface="Times New Roman" panose="02020603050405020304" pitchFamily="18" charset="0"/>
                <a:cs typeface="Times New Roman" panose="02020603050405020304" pitchFamily="18" charset="0"/>
              </a:rPr>
              <a:t> </a:t>
            </a:r>
            <a:r>
              <a:rPr lang="ru-RU" b="1" i="1" spc="-10" dirty="0" smtClean="0">
                <a:latin typeface="Times New Roman" panose="02020603050405020304" pitchFamily="18" charset="0"/>
                <a:cs typeface="Times New Roman" panose="02020603050405020304" pitchFamily="18" charset="0"/>
              </a:rPr>
              <a:t>перспективах </a:t>
            </a:r>
            <a:r>
              <a:rPr lang="ru-RU" b="1" i="1" dirty="0" smtClean="0">
                <a:latin typeface="Times New Roman" panose="02020603050405020304" pitchFamily="18" charset="0"/>
                <a:cs typeface="Times New Roman" panose="02020603050405020304" pitchFamily="18" charset="0"/>
              </a:rPr>
              <a:t>ее</a:t>
            </a:r>
            <a:r>
              <a:rPr lang="ru-RU" b="1" i="1" spc="-20"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развития</a:t>
            </a:r>
            <a:r>
              <a:rPr lang="ru-RU" b="1" i="1" spc="-15" dirty="0" smtClean="0">
                <a:latin typeface="Times New Roman" panose="02020603050405020304" pitchFamily="18" charset="0"/>
                <a:cs typeface="Times New Roman" panose="02020603050405020304" pitchFamily="18" charset="0"/>
              </a:rPr>
              <a:t> </a:t>
            </a:r>
            <a:r>
              <a:rPr lang="ru-RU" b="1" i="1" dirty="0" smtClean="0">
                <a:latin typeface="Times New Roman" panose="02020603050405020304" pitchFamily="18" charset="0"/>
                <a:cs typeface="Times New Roman" panose="02020603050405020304" pitchFamily="18" charset="0"/>
              </a:rPr>
              <a:t>в</a:t>
            </a:r>
            <a:r>
              <a:rPr lang="ru-RU" b="1" i="1" spc="-20" dirty="0" smtClean="0">
                <a:latin typeface="Times New Roman" panose="02020603050405020304" pitchFamily="18" charset="0"/>
                <a:cs typeface="Times New Roman" panose="02020603050405020304" pitchFamily="18" charset="0"/>
              </a:rPr>
              <a:t> последующем</a:t>
            </a:r>
            <a:r>
              <a:rPr lang="ru-RU" b="1" i="1" spc="-10" dirty="0" smtClean="0">
                <a:latin typeface="Times New Roman" panose="02020603050405020304" pitchFamily="18" charset="0"/>
                <a:cs typeface="Times New Roman" panose="02020603050405020304" pitchFamily="18" charset="0"/>
              </a:rPr>
              <a:t> периоде.</a:t>
            </a:r>
            <a:endParaRPr lang="ru-RU" dirty="0" smtClean="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757739" y="3726243"/>
            <a:ext cx="5981700" cy="2162130"/>
          </a:xfrm>
          <a:prstGeom prst="rect">
            <a:avLst/>
          </a:prstGeom>
        </p:spPr>
        <p:txBody>
          <a:bodyPr wrap="square">
            <a:spAutoFit/>
          </a:bodyPr>
          <a:lstStyle/>
          <a:p>
            <a:pPr marL="12700" marR="47625" algn="just">
              <a:lnSpc>
                <a:spcPct val="150000"/>
              </a:lnSpc>
              <a:spcBef>
                <a:spcPts val="805"/>
              </a:spcBef>
            </a:pPr>
            <a:r>
              <a:rPr lang="ru-RU" b="1" i="1" dirty="0" smtClean="0">
                <a:latin typeface="Times New Roman" panose="02020603050405020304" pitchFamily="18" charset="0"/>
                <a:cs typeface="Times New Roman" panose="02020603050405020304" pitchFamily="18" charset="0"/>
              </a:rPr>
              <a:t>      Представленные </a:t>
            </a:r>
            <a:r>
              <a:rPr lang="ru-RU" b="1" i="1" dirty="0">
                <a:latin typeface="Times New Roman" panose="02020603050405020304" pitchFamily="18" charset="0"/>
                <a:cs typeface="Times New Roman" panose="02020603050405020304" pitchFamily="18" charset="0"/>
              </a:rPr>
              <a:t>в докладе материалы размещены на официальном сайте МКУ «УО» ПМО. Ждем Ваших откликов на публичный доклад по итогам 2024/2025 учебного года  по адресу: </a:t>
            </a:r>
            <a:r>
              <a:rPr lang="en-US" b="1" i="1" u="sng" dirty="0">
                <a:latin typeface="Times New Roman" panose="02020603050405020304" pitchFamily="18" charset="0"/>
                <a:cs typeface="Times New Roman" panose="02020603050405020304" pitchFamily="18" charset="0"/>
                <a:hlinkClick r:id="rId5"/>
              </a:rPr>
              <a:t>http</a:t>
            </a:r>
            <a:r>
              <a:rPr lang="ru-RU" b="1" i="1" u="sng" dirty="0">
                <a:latin typeface="Times New Roman" panose="02020603050405020304" pitchFamily="18" charset="0"/>
                <a:cs typeface="Times New Roman" panose="02020603050405020304" pitchFamily="18" charset="0"/>
                <a:hlinkClick r:id="rId5"/>
              </a:rPr>
              <a:t>://</a:t>
            </a:r>
            <a:r>
              <a:rPr lang="ru-RU" b="1" i="1" u="sng" dirty="0" err="1">
                <a:latin typeface="Times New Roman" panose="02020603050405020304" pitchFamily="18" charset="0"/>
                <a:cs typeface="Times New Roman" panose="02020603050405020304" pitchFamily="18" charset="0"/>
                <a:hlinkClick r:id="rId5"/>
              </a:rPr>
              <a:t>примобр.рф</a:t>
            </a:r>
            <a:r>
              <a:rPr lang="ru-RU" b="1" i="1" u="sng" dirty="0">
                <a:latin typeface="Times New Roman" panose="02020603050405020304" pitchFamily="18" charset="0"/>
                <a:cs typeface="Times New Roman" panose="02020603050405020304" pitchFamily="18" charset="0"/>
              </a:rPr>
              <a:t>. </a:t>
            </a:r>
            <a:endParaRPr lang="ru-RU" b="1" i="1" u="sng" dirty="0" smtClean="0">
              <a:latin typeface="Times New Roman" panose="02020603050405020304" pitchFamily="18" charset="0"/>
              <a:cs typeface="Times New Roman" panose="02020603050405020304" pitchFamily="18" charset="0"/>
            </a:endParaRPr>
          </a:p>
          <a:p>
            <a:pPr marL="1670685" algn="just">
              <a:lnSpc>
                <a:spcPct val="100000"/>
              </a:lnSpc>
              <a:spcBef>
                <a:spcPts val="860"/>
              </a:spcBef>
            </a:pPr>
            <a:r>
              <a:rPr lang="ru-RU" sz="1800" b="1" i="1" dirty="0" smtClean="0">
                <a:latin typeface="Times New Roman"/>
                <a:cs typeface="Times New Roman"/>
              </a:rPr>
              <a:t>С</a:t>
            </a:r>
            <a:r>
              <a:rPr lang="ru-RU" sz="1800" b="1" i="1" spc="-70" dirty="0" smtClean="0">
                <a:latin typeface="Times New Roman"/>
                <a:cs typeface="Times New Roman"/>
              </a:rPr>
              <a:t> </a:t>
            </a:r>
            <a:r>
              <a:rPr lang="ru-RU" sz="1800" b="1" i="1" dirty="0" smtClean="0">
                <a:latin typeface="Times New Roman"/>
                <a:cs typeface="Times New Roman"/>
              </a:rPr>
              <a:t>новым</a:t>
            </a:r>
            <a:r>
              <a:rPr lang="ru-RU" sz="1800" b="1" i="1" spc="-55" dirty="0" smtClean="0">
                <a:latin typeface="Times New Roman"/>
                <a:cs typeface="Times New Roman"/>
              </a:rPr>
              <a:t> </a:t>
            </a:r>
            <a:r>
              <a:rPr lang="ru-RU" sz="1800" b="1" i="1" dirty="0" smtClean="0">
                <a:latin typeface="Times New Roman"/>
                <a:cs typeface="Times New Roman"/>
              </a:rPr>
              <a:t>учебным</a:t>
            </a:r>
            <a:r>
              <a:rPr lang="ru-RU" sz="1800" b="1" i="1" spc="-65" dirty="0" smtClean="0">
                <a:latin typeface="Times New Roman"/>
                <a:cs typeface="Times New Roman"/>
              </a:rPr>
              <a:t> </a:t>
            </a:r>
            <a:r>
              <a:rPr lang="ru-RU" sz="1800" b="1" i="1" spc="-10" dirty="0" smtClean="0">
                <a:latin typeface="Times New Roman"/>
                <a:cs typeface="Times New Roman"/>
              </a:rPr>
              <a:t>годом</a:t>
            </a:r>
            <a:r>
              <a:rPr lang="ru-RU" sz="1900" spc="-10" dirty="0" smtClean="0">
                <a:latin typeface="Symbol"/>
                <a:cs typeface="Symbol"/>
              </a:rPr>
              <a:t></a:t>
            </a:r>
            <a:endParaRPr lang="ru-RU" sz="1900" dirty="0">
              <a:latin typeface="Symbol"/>
              <a:cs typeface="Symbol"/>
            </a:endParaRPr>
          </a:p>
        </p:txBody>
      </p:sp>
      <p:pic>
        <p:nvPicPr>
          <p:cNvPr id="12" name="object 8"/>
          <p:cNvPicPr/>
          <p:nvPr/>
        </p:nvPicPr>
        <p:blipFill>
          <a:blip r:embed="rId6" cstate="print"/>
          <a:stretch>
            <a:fillRect/>
          </a:stretch>
        </p:blipFill>
        <p:spPr>
          <a:xfrm>
            <a:off x="7106602" y="448334"/>
            <a:ext cx="5085398" cy="3108790"/>
          </a:xfrm>
          <a:prstGeom prst="rect">
            <a:avLst/>
          </a:prstGeom>
        </p:spPr>
      </p:pic>
      <p:pic>
        <p:nvPicPr>
          <p:cNvPr id="13" name="object 8"/>
          <p:cNvPicPr/>
          <p:nvPr/>
        </p:nvPicPr>
        <p:blipFill>
          <a:blip r:embed="rId6" cstate="print"/>
          <a:stretch>
            <a:fillRect/>
          </a:stretch>
        </p:blipFill>
        <p:spPr>
          <a:xfrm>
            <a:off x="15018701" y="0"/>
            <a:ext cx="5085398" cy="3108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11213592" y="0"/>
              <a:ext cx="978407" cy="6857999"/>
            </a:xfrm>
            <a:prstGeom prst="rect">
              <a:avLst/>
            </a:prstGeom>
          </p:spPr>
        </p:pic>
        <p:pic>
          <p:nvPicPr>
            <p:cNvPr id="4" name="object 4"/>
            <p:cNvPicPr/>
            <p:nvPr/>
          </p:nvPicPr>
          <p:blipFill>
            <a:blip r:embed="rId4" cstate="print"/>
            <a:stretch>
              <a:fillRect/>
            </a:stretch>
          </p:blipFill>
          <p:spPr>
            <a:xfrm>
              <a:off x="0" y="0"/>
              <a:ext cx="12192000" cy="6857997"/>
            </a:xfrm>
            <a:prstGeom prst="rect">
              <a:avLst/>
            </a:prstGeom>
          </p:spPr>
        </p:pic>
        <p:pic>
          <p:nvPicPr>
            <p:cNvPr id="5" name="object 5"/>
            <p:cNvPicPr/>
            <p:nvPr/>
          </p:nvPicPr>
          <p:blipFill>
            <a:blip r:embed="rId5" cstate="print"/>
            <a:stretch>
              <a:fillRect/>
            </a:stretch>
          </p:blipFill>
          <p:spPr>
            <a:xfrm>
              <a:off x="0" y="150876"/>
              <a:ext cx="7503414" cy="1421129"/>
            </a:xfrm>
            <a:prstGeom prst="rect">
              <a:avLst/>
            </a:prstGeom>
          </p:spPr>
        </p:pic>
      </p:grpSp>
      <p:sp>
        <p:nvSpPr>
          <p:cNvPr id="6" name="object 6"/>
          <p:cNvSpPr txBox="1">
            <a:spLocks noGrp="1"/>
          </p:cNvSpPr>
          <p:nvPr>
            <p:ph type="title"/>
          </p:nvPr>
        </p:nvSpPr>
        <p:spPr>
          <a:xfrm>
            <a:off x="240284" y="288493"/>
            <a:ext cx="2411095" cy="391795"/>
          </a:xfrm>
          <a:prstGeom prst="rect">
            <a:avLst/>
          </a:prstGeom>
        </p:spPr>
        <p:txBody>
          <a:bodyPr vert="horz" wrap="square" lIns="0" tIns="12700" rIns="0" bIns="0" rtlCol="0">
            <a:spAutoFit/>
          </a:bodyPr>
          <a:lstStyle/>
          <a:p>
            <a:pPr marL="12700">
              <a:lnSpc>
                <a:spcPct val="100000"/>
              </a:lnSpc>
              <a:spcBef>
                <a:spcPts val="100"/>
              </a:spcBef>
            </a:pPr>
            <a:r>
              <a:rPr sz="2400" spc="-40" dirty="0"/>
              <a:t>РАЗВИТИЕ</a:t>
            </a:r>
            <a:r>
              <a:rPr sz="2400" spc="-90" dirty="0"/>
              <a:t> </a:t>
            </a:r>
            <a:r>
              <a:rPr sz="2400" spc="-20" dirty="0"/>
              <a:t>СЕТИ</a:t>
            </a:r>
            <a:endParaRPr sz="2400"/>
          </a:p>
        </p:txBody>
      </p:sp>
      <p:pic>
        <p:nvPicPr>
          <p:cNvPr id="9" name="object 9"/>
          <p:cNvPicPr/>
          <p:nvPr/>
        </p:nvPicPr>
        <p:blipFill>
          <a:blip r:embed="rId6" cstate="print"/>
          <a:stretch>
            <a:fillRect/>
          </a:stretch>
        </p:blipFill>
        <p:spPr>
          <a:xfrm>
            <a:off x="75771" y="1001642"/>
            <a:ext cx="4662678" cy="1208158"/>
          </a:xfrm>
          <a:prstGeom prst="rect">
            <a:avLst/>
          </a:prstGeom>
        </p:spPr>
      </p:pic>
      <p:sp>
        <p:nvSpPr>
          <p:cNvPr id="10" name="object 10"/>
          <p:cNvSpPr txBox="1"/>
          <p:nvPr/>
        </p:nvSpPr>
        <p:spPr>
          <a:xfrm>
            <a:off x="215110" y="1100439"/>
            <a:ext cx="4084320" cy="997068"/>
          </a:xfrm>
          <a:prstGeom prst="rect">
            <a:avLst/>
          </a:prstGeom>
        </p:spPr>
        <p:txBody>
          <a:bodyPr vert="horz" wrap="square" lIns="0" tIns="12065" rIns="0" bIns="0" rtlCol="0">
            <a:spAutoFit/>
          </a:bodyPr>
          <a:lstStyle/>
          <a:p>
            <a:pPr algn="ctr">
              <a:lnSpc>
                <a:spcPct val="100000"/>
              </a:lnSpc>
              <a:spcBef>
                <a:spcPts val="95"/>
              </a:spcBef>
            </a:pPr>
            <a:r>
              <a:rPr sz="1600" b="1" dirty="0">
                <a:latin typeface="Times New Roman"/>
                <a:cs typeface="Times New Roman"/>
              </a:rPr>
              <a:t>Система</a:t>
            </a:r>
            <a:r>
              <a:rPr sz="1600" b="1" spc="-60" dirty="0">
                <a:latin typeface="Times New Roman"/>
                <a:cs typeface="Times New Roman"/>
              </a:rPr>
              <a:t> </a:t>
            </a:r>
            <a:r>
              <a:rPr sz="1600" b="1" dirty="0">
                <a:latin typeface="Times New Roman"/>
                <a:cs typeface="Times New Roman"/>
              </a:rPr>
              <a:t>образования</a:t>
            </a:r>
            <a:r>
              <a:rPr sz="1600" b="1" spc="-85" dirty="0">
                <a:latin typeface="Times New Roman"/>
                <a:cs typeface="Times New Roman"/>
              </a:rPr>
              <a:t> </a:t>
            </a:r>
            <a:r>
              <a:rPr lang="ru-RU" sz="1600" b="1" spc="-85" dirty="0" smtClean="0">
                <a:latin typeface="Times New Roman"/>
                <a:cs typeface="Times New Roman"/>
              </a:rPr>
              <a:t> Партизанского </a:t>
            </a:r>
            <a:r>
              <a:rPr lang="ru-RU" sz="1600" b="1" dirty="0" smtClean="0">
                <a:latin typeface="Times New Roman"/>
                <a:cs typeface="Times New Roman"/>
              </a:rPr>
              <a:t>муниципального</a:t>
            </a:r>
            <a:r>
              <a:rPr sz="1600" b="1" spc="-70" dirty="0" smtClean="0">
                <a:latin typeface="Times New Roman"/>
                <a:cs typeface="Times New Roman"/>
              </a:rPr>
              <a:t> </a:t>
            </a:r>
            <a:r>
              <a:rPr sz="1600" b="1" spc="-10" dirty="0">
                <a:latin typeface="Times New Roman"/>
                <a:cs typeface="Times New Roman"/>
              </a:rPr>
              <a:t>округа</a:t>
            </a:r>
            <a:endParaRPr sz="1600" dirty="0">
              <a:latin typeface="Times New Roman"/>
              <a:cs typeface="Times New Roman"/>
            </a:endParaRPr>
          </a:p>
          <a:p>
            <a:pPr marL="2540" algn="ctr">
              <a:lnSpc>
                <a:spcPct val="100000"/>
              </a:lnSpc>
              <a:spcBef>
                <a:spcPts val="5"/>
              </a:spcBef>
            </a:pPr>
            <a:r>
              <a:rPr sz="1600" b="1" dirty="0" smtClean="0">
                <a:latin typeface="Times New Roman"/>
                <a:cs typeface="Times New Roman"/>
              </a:rPr>
              <a:t>включает</a:t>
            </a:r>
            <a:endParaRPr sz="1600" dirty="0">
              <a:latin typeface="Times New Roman"/>
              <a:cs typeface="Times New Roman"/>
            </a:endParaRPr>
          </a:p>
          <a:p>
            <a:pPr marL="4445" algn="ctr">
              <a:lnSpc>
                <a:spcPct val="100000"/>
              </a:lnSpc>
            </a:pPr>
            <a:r>
              <a:rPr lang="ru-RU" sz="1600" b="1" dirty="0" smtClean="0">
                <a:latin typeface="Times New Roman"/>
                <a:cs typeface="Times New Roman"/>
              </a:rPr>
              <a:t>28</a:t>
            </a:r>
            <a:r>
              <a:rPr sz="1600" b="1" spc="-20" dirty="0" smtClean="0">
                <a:latin typeface="Times New Roman"/>
                <a:cs typeface="Times New Roman"/>
              </a:rPr>
              <a:t> </a:t>
            </a:r>
            <a:r>
              <a:rPr sz="1600" b="1" spc="-10" dirty="0" smtClean="0">
                <a:latin typeface="Times New Roman"/>
                <a:cs typeface="Times New Roman"/>
              </a:rPr>
              <a:t>учреждени</a:t>
            </a:r>
            <a:r>
              <a:rPr lang="ru-RU" sz="1600" b="1" spc="-10" dirty="0" smtClean="0">
                <a:latin typeface="Times New Roman"/>
                <a:cs typeface="Times New Roman"/>
              </a:rPr>
              <a:t>й</a:t>
            </a:r>
            <a:endParaRPr sz="1600" dirty="0">
              <a:latin typeface="Times New Roman"/>
              <a:cs typeface="Times New Roman"/>
            </a:endParaRPr>
          </a:p>
        </p:txBody>
      </p:sp>
      <p:pic>
        <p:nvPicPr>
          <p:cNvPr id="11" name="object 11"/>
          <p:cNvPicPr/>
          <p:nvPr/>
        </p:nvPicPr>
        <p:blipFill>
          <a:blip r:embed="rId7" cstate="print"/>
          <a:stretch>
            <a:fillRect/>
          </a:stretch>
        </p:blipFill>
        <p:spPr>
          <a:xfrm>
            <a:off x="13180" y="2551038"/>
            <a:ext cx="4286250" cy="3266033"/>
          </a:xfrm>
          <a:prstGeom prst="rect">
            <a:avLst/>
          </a:prstGeom>
        </p:spPr>
      </p:pic>
      <p:sp>
        <p:nvSpPr>
          <p:cNvPr id="12" name="object 12"/>
          <p:cNvSpPr txBox="1"/>
          <p:nvPr/>
        </p:nvSpPr>
        <p:spPr>
          <a:xfrm>
            <a:off x="346936" y="2895600"/>
            <a:ext cx="3618737" cy="2207271"/>
          </a:xfrm>
          <a:prstGeom prst="rect">
            <a:avLst/>
          </a:prstGeom>
        </p:spPr>
        <p:txBody>
          <a:bodyPr vert="horz" wrap="square" lIns="0" tIns="12700" rIns="0" bIns="0" rtlCol="0">
            <a:spAutoFit/>
          </a:bodyPr>
          <a:lstStyle/>
          <a:p>
            <a:pPr marL="279400" marR="311150" indent="-267335">
              <a:lnSpc>
                <a:spcPct val="114999"/>
              </a:lnSpc>
              <a:spcBef>
                <a:spcPts val="100"/>
              </a:spcBef>
              <a:buFont typeface="Wingdings"/>
              <a:buChar char=""/>
              <a:tabLst>
                <a:tab pos="279400" algn="l"/>
                <a:tab pos="299085" algn="l"/>
              </a:tabLst>
            </a:pPr>
            <a:r>
              <a:rPr sz="1600" dirty="0">
                <a:latin typeface="Times New Roman"/>
                <a:cs typeface="Times New Roman"/>
              </a:rPr>
              <a:t>	</a:t>
            </a:r>
            <a:r>
              <a:rPr lang="ru-RU" sz="1600" dirty="0" smtClean="0">
                <a:latin typeface="Times New Roman"/>
                <a:cs typeface="Times New Roman"/>
              </a:rPr>
              <a:t>10 средних общеобразовательных учреждения</a:t>
            </a:r>
            <a:endParaRPr sz="1600" dirty="0">
              <a:latin typeface="Times New Roman"/>
              <a:cs typeface="Times New Roman"/>
            </a:endParaRPr>
          </a:p>
          <a:p>
            <a:pPr marL="299085" indent="-286385">
              <a:spcBef>
                <a:spcPts val="254"/>
              </a:spcBef>
              <a:buFont typeface="Wingdings"/>
              <a:buChar char=""/>
              <a:tabLst>
                <a:tab pos="299085" algn="l"/>
              </a:tabLst>
            </a:pPr>
            <a:r>
              <a:rPr lang="ru-RU" sz="1600" dirty="0">
                <a:latin typeface="Times New Roman"/>
                <a:cs typeface="Times New Roman"/>
              </a:rPr>
              <a:t>4</a:t>
            </a:r>
            <a:r>
              <a:rPr sz="1600" spc="-35" dirty="0" smtClean="0">
                <a:latin typeface="Times New Roman"/>
                <a:cs typeface="Times New Roman"/>
              </a:rPr>
              <a:t> </a:t>
            </a:r>
            <a:r>
              <a:rPr lang="ru-RU" sz="1600" dirty="0" smtClean="0">
                <a:latin typeface="Times New Roman"/>
                <a:cs typeface="Times New Roman"/>
              </a:rPr>
              <a:t>основных общеобразовательных учреждения</a:t>
            </a:r>
            <a:endParaRPr sz="1600" dirty="0">
              <a:latin typeface="Times New Roman"/>
              <a:cs typeface="Times New Roman"/>
            </a:endParaRPr>
          </a:p>
          <a:p>
            <a:pPr marL="299085" indent="-286385">
              <a:lnSpc>
                <a:spcPct val="100000"/>
              </a:lnSpc>
              <a:spcBef>
                <a:spcPts val="250"/>
              </a:spcBef>
              <a:buFont typeface="Wingdings"/>
              <a:buChar char=""/>
              <a:tabLst>
                <a:tab pos="299085" algn="l"/>
              </a:tabLst>
            </a:pPr>
            <a:r>
              <a:rPr lang="ru-RU" sz="1600" dirty="0" smtClean="0">
                <a:latin typeface="Times New Roman"/>
                <a:cs typeface="Times New Roman"/>
              </a:rPr>
              <a:t>12 до</a:t>
            </a:r>
            <a:r>
              <a:rPr lang="ru-RU" sz="1600" spc="-35" dirty="0" smtClean="0">
                <a:latin typeface="Times New Roman"/>
                <a:cs typeface="Times New Roman"/>
              </a:rPr>
              <a:t>школьных образовательных учреждения</a:t>
            </a:r>
            <a:endParaRPr sz="1600" dirty="0">
              <a:latin typeface="Times New Roman"/>
              <a:cs typeface="Times New Roman"/>
            </a:endParaRPr>
          </a:p>
          <a:p>
            <a:pPr marL="299085" marR="347345" indent="-287020">
              <a:lnSpc>
                <a:spcPct val="114999"/>
              </a:lnSpc>
              <a:buFont typeface="Wingdings"/>
              <a:buChar char=""/>
              <a:tabLst>
                <a:tab pos="299085" algn="l"/>
              </a:tabLst>
            </a:pPr>
            <a:r>
              <a:rPr lang="ru-RU" sz="1600" dirty="0">
                <a:latin typeface="Times New Roman"/>
                <a:cs typeface="Times New Roman"/>
              </a:rPr>
              <a:t>2</a:t>
            </a:r>
            <a:r>
              <a:rPr sz="1600" spc="-35" dirty="0" smtClean="0">
                <a:latin typeface="Times New Roman"/>
                <a:cs typeface="Times New Roman"/>
              </a:rPr>
              <a:t> </a:t>
            </a:r>
            <a:r>
              <a:rPr sz="1600" dirty="0" smtClean="0">
                <a:latin typeface="Times New Roman"/>
                <a:cs typeface="Times New Roman"/>
              </a:rPr>
              <a:t>учреждени</a:t>
            </a:r>
            <a:r>
              <a:rPr lang="ru-RU" sz="1600" dirty="0" smtClean="0">
                <a:latin typeface="Times New Roman"/>
                <a:cs typeface="Times New Roman"/>
              </a:rPr>
              <a:t>я</a:t>
            </a:r>
            <a:r>
              <a:rPr sz="1600" spc="-45" dirty="0" smtClean="0">
                <a:latin typeface="Times New Roman"/>
                <a:cs typeface="Times New Roman"/>
              </a:rPr>
              <a:t> </a:t>
            </a:r>
            <a:r>
              <a:rPr sz="1600" spc="-10" dirty="0">
                <a:latin typeface="Times New Roman"/>
                <a:cs typeface="Times New Roman"/>
              </a:rPr>
              <a:t>дополнительного </a:t>
            </a:r>
            <a:r>
              <a:rPr sz="1600" spc="-10" dirty="0" smtClean="0">
                <a:latin typeface="Times New Roman"/>
                <a:cs typeface="Times New Roman"/>
              </a:rPr>
              <a:t>образования</a:t>
            </a:r>
            <a:endParaRPr sz="1600" dirty="0">
              <a:latin typeface="Times New Roman"/>
              <a:cs typeface="Times New Roman"/>
            </a:endParaRPr>
          </a:p>
        </p:txBody>
      </p:sp>
      <p:pic>
        <p:nvPicPr>
          <p:cNvPr id="13" name="object 13"/>
          <p:cNvPicPr/>
          <p:nvPr/>
        </p:nvPicPr>
        <p:blipFill>
          <a:blip r:embed="rId8" cstate="print"/>
          <a:stretch>
            <a:fillRect/>
          </a:stretch>
        </p:blipFill>
        <p:spPr>
          <a:xfrm>
            <a:off x="7677817" y="979169"/>
            <a:ext cx="3323082" cy="1541526"/>
          </a:xfrm>
          <a:prstGeom prst="rect">
            <a:avLst/>
          </a:prstGeom>
        </p:spPr>
      </p:pic>
      <p:sp>
        <p:nvSpPr>
          <p:cNvPr id="14" name="object 14"/>
          <p:cNvSpPr txBox="1"/>
          <p:nvPr/>
        </p:nvSpPr>
        <p:spPr>
          <a:xfrm>
            <a:off x="8189976" y="1053439"/>
            <a:ext cx="3023616" cy="1091068"/>
          </a:xfrm>
          <a:prstGeom prst="rect">
            <a:avLst/>
          </a:prstGeom>
        </p:spPr>
        <p:txBody>
          <a:bodyPr vert="horz" wrap="square" lIns="0" tIns="12700" rIns="0" bIns="0" rtlCol="0">
            <a:spAutoFit/>
          </a:bodyPr>
          <a:lstStyle/>
          <a:p>
            <a:pPr marL="12700" marR="414655" algn="ctr">
              <a:lnSpc>
                <a:spcPct val="114999"/>
              </a:lnSpc>
            </a:pPr>
            <a:r>
              <a:rPr sz="1300" b="1" u="sng" spc="-10" dirty="0">
                <a:latin typeface="Times New Roman"/>
                <a:cs typeface="Times New Roman"/>
              </a:rPr>
              <a:t>Количество</a:t>
            </a:r>
            <a:r>
              <a:rPr sz="1300" b="1" u="sng" spc="-70" dirty="0">
                <a:latin typeface="Times New Roman"/>
                <a:cs typeface="Times New Roman"/>
              </a:rPr>
              <a:t> </a:t>
            </a:r>
            <a:r>
              <a:rPr sz="1300" b="1" u="sng" dirty="0" err="1">
                <a:latin typeface="Times New Roman"/>
                <a:cs typeface="Times New Roman"/>
              </a:rPr>
              <a:t>учащихся</a:t>
            </a:r>
            <a:r>
              <a:rPr sz="1300" b="1" u="sng" spc="-45" dirty="0">
                <a:latin typeface="Times New Roman"/>
                <a:cs typeface="Times New Roman"/>
              </a:rPr>
              <a:t> </a:t>
            </a:r>
            <a:r>
              <a:rPr sz="1300" b="1" u="sng" spc="-50" dirty="0" smtClean="0">
                <a:latin typeface="Times New Roman"/>
                <a:cs typeface="Times New Roman"/>
              </a:rPr>
              <a:t>и</a:t>
            </a:r>
            <a:r>
              <a:rPr lang="ru-RU" sz="1300" b="1" u="sng" spc="-50" dirty="0" smtClean="0">
                <a:latin typeface="Times New Roman"/>
                <a:cs typeface="Times New Roman"/>
              </a:rPr>
              <a:t> </a:t>
            </a:r>
            <a:r>
              <a:rPr sz="1300" b="1" u="sng" spc="-10" dirty="0" smtClean="0">
                <a:latin typeface="Times New Roman"/>
                <a:cs typeface="Times New Roman"/>
              </a:rPr>
              <a:t>воспитанников</a:t>
            </a:r>
            <a:r>
              <a:rPr sz="1300" b="1" u="sng" spc="15" dirty="0" smtClean="0">
                <a:latin typeface="Times New Roman"/>
                <a:cs typeface="Times New Roman"/>
              </a:rPr>
              <a:t> </a:t>
            </a:r>
            <a:endParaRPr sz="1300" u="sng" dirty="0">
              <a:latin typeface="Times New Roman"/>
              <a:cs typeface="Times New Roman"/>
            </a:endParaRPr>
          </a:p>
          <a:p>
            <a:pPr marL="12700">
              <a:lnSpc>
                <a:spcPct val="100000"/>
              </a:lnSpc>
              <a:spcBef>
                <a:spcPts val="245"/>
              </a:spcBef>
            </a:pPr>
            <a:r>
              <a:rPr sz="1200" dirty="0">
                <a:latin typeface="Times New Roman"/>
                <a:cs typeface="Times New Roman"/>
              </a:rPr>
              <a:t>ОУ</a:t>
            </a:r>
            <a:r>
              <a:rPr sz="1200" spc="-20"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lang="ru-RU" sz="1200" dirty="0" smtClean="0">
                <a:latin typeface="Times New Roman"/>
                <a:cs typeface="Times New Roman"/>
              </a:rPr>
              <a:t>3205</a:t>
            </a:r>
            <a:r>
              <a:rPr sz="1200" spc="-20" dirty="0" smtClean="0">
                <a:latin typeface="Times New Roman"/>
                <a:cs typeface="Times New Roman"/>
              </a:rPr>
              <a:t> </a:t>
            </a:r>
            <a:r>
              <a:rPr sz="1200" spc="-20" dirty="0">
                <a:latin typeface="Times New Roman"/>
                <a:cs typeface="Times New Roman"/>
              </a:rPr>
              <a:t>чел.</a:t>
            </a:r>
            <a:endParaRPr sz="1200" dirty="0">
              <a:latin typeface="Times New Roman"/>
              <a:cs typeface="Times New Roman"/>
            </a:endParaRPr>
          </a:p>
          <a:p>
            <a:pPr marL="12700">
              <a:lnSpc>
                <a:spcPct val="100000"/>
              </a:lnSpc>
              <a:spcBef>
                <a:spcPts val="215"/>
              </a:spcBef>
            </a:pPr>
            <a:r>
              <a:rPr sz="1200" dirty="0">
                <a:latin typeface="Times New Roman"/>
                <a:cs typeface="Times New Roman"/>
              </a:rPr>
              <a:t>ДО</a:t>
            </a:r>
            <a:r>
              <a:rPr sz="1200" spc="-10"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smtClean="0">
                <a:latin typeface="Times New Roman"/>
                <a:cs typeface="Times New Roman"/>
              </a:rPr>
              <a:t>964</a:t>
            </a:r>
            <a:r>
              <a:rPr sz="1200" spc="-5" dirty="0" smtClean="0">
                <a:latin typeface="Times New Roman"/>
                <a:cs typeface="Times New Roman"/>
              </a:rPr>
              <a:t> </a:t>
            </a:r>
            <a:r>
              <a:rPr sz="1200" spc="-20" dirty="0">
                <a:latin typeface="Times New Roman"/>
                <a:cs typeface="Times New Roman"/>
              </a:rPr>
              <a:t>чел.</a:t>
            </a:r>
            <a:endParaRPr sz="1200" dirty="0">
              <a:latin typeface="Times New Roman"/>
              <a:cs typeface="Times New Roman"/>
            </a:endParaRPr>
          </a:p>
          <a:p>
            <a:pPr marL="12700">
              <a:lnSpc>
                <a:spcPct val="100000"/>
              </a:lnSpc>
              <a:spcBef>
                <a:spcPts val="100"/>
              </a:spcBef>
            </a:pPr>
            <a:r>
              <a:rPr sz="1200" spc="-10" dirty="0">
                <a:latin typeface="Times New Roman"/>
                <a:cs typeface="Times New Roman"/>
              </a:rPr>
              <a:t>Дополнительное</a:t>
            </a:r>
            <a:r>
              <a:rPr sz="1200" spc="-45" dirty="0">
                <a:latin typeface="Times New Roman"/>
                <a:cs typeface="Times New Roman"/>
              </a:rPr>
              <a:t> </a:t>
            </a:r>
            <a:r>
              <a:rPr sz="1200" dirty="0">
                <a:latin typeface="Times New Roman"/>
                <a:cs typeface="Times New Roman"/>
              </a:rPr>
              <a:t>образование</a:t>
            </a:r>
            <a:r>
              <a:rPr sz="1200" spc="1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a:latin typeface="Times New Roman"/>
                <a:cs typeface="Times New Roman"/>
              </a:rPr>
              <a:t> </a:t>
            </a:r>
            <a:r>
              <a:rPr lang="ru-RU" sz="1200" dirty="0" smtClean="0">
                <a:latin typeface="Times New Roman"/>
                <a:cs typeface="Times New Roman"/>
              </a:rPr>
              <a:t>1974</a:t>
            </a:r>
            <a:r>
              <a:rPr sz="1200" spc="5" dirty="0" smtClean="0">
                <a:latin typeface="Times New Roman"/>
                <a:cs typeface="Times New Roman"/>
              </a:rPr>
              <a:t> </a:t>
            </a:r>
            <a:r>
              <a:rPr sz="1200" spc="-20" dirty="0">
                <a:latin typeface="Times New Roman"/>
                <a:cs typeface="Times New Roman"/>
              </a:rPr>
              <a:t>чел.</a:t>
            </a:r>
            <a:endParaRPr sz="1200" dirty="0">
              <a:latin typeface="Times New Roman"/>
              <a:cs typeface="Times New Roman"/>
            </a:endParaRPr>
          </a:p>
        </p:txBody>
      </p:sp>
      <p:grpSp>
        <p:nvGrpSpPr>
          <p:cNvPr id="20" name="object 20"/>
          <p:cNvGrpSpPr/>
          <p:nvPr/>
        </p:nvGrpSpPr>
        <p:grpSpPr>
          <a:xfrm>
            <a:off x="1799434" y="2156909"/>
            <a:ext cx="10233308" cy="3680112"/>
            <a:chOff x="1799434" y="2156909"/>
            <a:chExt cx="10233308" cy="3680112"/>
          </a:xfrm>
        </p:grpSpPr>
        <p:sp>
          <p:nvSpPr>
            <p:cNvPr id="21" name="object 21"/>
            <p:cNvSpPr/>
            <p:nvPr/>
          </p:nvSpPr>
          <p:spPr>
            <a:xfrm>
              <a:off x="1799434" y="2156909"/>
              <a:ext cx="356870" cy="381000"/>
            </a:xfrm>
            <a:custGeom>
              <a:avLst/>
              <a:gdLst/>
              <a:ahLst/>
              <a:cxnLst/>
              <a:rect l="l" t="t" r="r" b="b"/>
              <a:pathLst>
                <a:path w="356869" h="381000">
                  <a:moveTo>
                    <a:pt x="267462" y="0"/>
                  </a:moveTo>
                  <a:lnTo>
                    <a:pt x="89154" y="0"/>
                  </a:lnTo>
                  <a:lnTo>
                    <a:pt x="89154" y="202691"/>
                  </a:lnTo>
                  <a:lnTo>
                    <a:pt x="0" y="202691"/>
                  </a:lnTo>
                  <a:lnTo>
                    <a:pt x="178307" y="381000"/>
                  </a:lnTo>
                  <a:lnTo>
                    <a:pt x="356616" y="202691"/>
                  </a:lnTo>
                  <a:lnTo>
                    <a:pt x="267462" y="202691"/>
                  </a:lnTo>
                  <a:lnTo>
                    <a:pt x="267462" y="0"/>
                  </a:lnTo>
                  <a:close/>
                </a:path>
              </a:pathLst>
            </a:custGeom>
            <a:solidFill>
              <a:srgbClr val="BB171E"/>
            </a:solidFill>
          </p:spPr>
          <p:txBody>
            <a:bodyPr wrap="square" lIns="0" tIns="0" rIns="0" bIns="0" rtlCol="0"/>
            <a:lstStyle/>
            <a:p>
              <a:endParaRPr dirty="0"/>
            </a:p>
          </p:txBody>
        </p:sp>
        <p:pic>
          <p:nvPicPr>
            <p:cNvPr id="22" name="object 22"/>
            <p:cNvPicPr/>
            <p:nvPr/>
          </p:nvPicPr>
          <p:blipFill>
            <a:blip r:embed="rId9" cstate="print"/>
            <a:stretch>
              <a:fillRect/>
            </a:stretch>
          </p:blipFill>
          <p:spPr>
            <a:xfrm>
              <a:off x="4245864" y="3017494"/>
              <a:ext cx="3944112" cy="2819527"/>
            </a:xfrm>
            <a:prstGeom prst="rect">
              <a:avLst/>
            </a:prstGeom>
          </p:spPr>
        </p:pic>
        <p:pic>
          <p:nvPicPr>
            <p:cNvPr id="24" name="object 24"/>
            <p:cNvPicPr/>
            <p:nvPr/>
          </p:nvPicPr>
          <p:blipFill>
            <a:blip r:embed="rId10" cstate="print"/>
            <a:stretch>
              <a:fillRect/>
            </a:stretch>
          </p:blipFill>
          <p:spPr>
            <a:xfrm>
              <a:off x="8171688" y="2520695"/>
              <a:ext cx="3861054" cy="1911858"/>
            </a:xfrm>
            <a:prstGeom prst="rect">
              <a:avLst/>
            </a:prstGeom>
          </p:spPr>
        </p:pic>
      </p:grpSp>
      <p:grpSp>
        <p:nvGrpSpPr>
          <p:cNvPr id="29" name="object 29"/>
          <p:cNvGrpSpPr/>
          <p:nvPr/>
        </p:nvGrpSpPr>
        <p:grpSpPr>
          <a:xfrm>
            <a:off x="4236720" y="4344987"/>
            <a:ext cx="6348857" cy="2513012"/>
            <a:chOff x="4236720" y="4344987"/>
            <a:chExt cx="6348857" cy="2513012"/>
          </a:xfrm>
        </p:grpSpPr>
        <p:pic>
          <p:nvPicPr>
            <p:cNvPr id="30" name="object 30"/>
            <p:cNvPicPr/>
            <p:nvPr/>
          </p:nvPicPr>
          <p:blipFill>
            <a:blip r:embed="rId11" cstate="print"/>
            <a:stretch>
              <a:fillRect/>
            </a:stretch>
          </p:blipFill>
          <p:spPr>
            <a:xfrm>
              <a:off x="7737348" y="4344987"/>
              <a:ext cx="2848229" cy="2278380"/>
            </a:xfrm>
            <a:prstGeom prst="rect">
              <a:avLst/>
            </a:prstGeom>
          </p:spPr>
        </p:pic>
        <p:pic>
          <p:nvPicPr>
            <p:cNvPr id="32" name="object 32"/>
            <p:cNvPicPr/>
            <p:nvPr/>
          </p:nvPicPr>
          <p:blipFill>
            <a:blip r:embed="rId12" cstate="print"/>
            <a:stretch>
              <a:fillRect/>
            </a:stretch>
          </p:blipFill>
          <p:spPr>
            <a:xfrm>
              <a:off x="4236720" y="5311190"/>
              <a:ext cx="3453383" cy="1546809"/>
            </a:xfrm>
            <a:prstGeom prst="rect">
              <a:avLst/>
            </a:prstGeom>
          </p:spPr>
        </p:pic>
      </p:grpSp>
      <p:pic>
        <p:nvPicPr>
          <p:cNvPr id="1028" name="Picture 4" descr="https://xn--j1aaclbau.xn--90anmicge.xn--p1ai/wp-content/uploads/2019/02/IMG_2205-1024x57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1000" y="4495799"/>
            <a:ext cx="4068156" cy="2168149"/>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25" descr="https://xn--b1aarjckhbc5ai.xn--90anmicge.xn--p1ai/wp-content/uploads/2025/04/1000453749-300x226.jpg"/>
          <p:cNvPicPr/>
          <p:nvPr/>
        </p:nvPicPr>
        <p:blipFill>
          <a:blip r:embed="rId14">
            <a:extLst>
              <a:ext uri="{28A0092B-C50C-407E-A947-70E740481C1C}">
                <a14:useLocalDpi xmlns:a14="http://schemas.microsoft.com/office/drawing/2010/main" val="0"/>
              </a:ext>
            </a:extLst>
          </a:blip>
          <a:srcRect/>
          <a:stretch>
            <a:fillRect/>
          </a:stretch>
        </p:blipFill>
        <p:spPr bwMode="auto">
          <a:xfrm>
            <a:off x="4482128" y="1053439"/>
            <a:ext cx="3227743" cy="2158365"/>
          </a:xfrm>
          <a:prstGeom prst="rect">
            <a:avLst/>
          </a:prstGeom>
          <a:noFill/>
          <a:ln>
            <a:noFill/>
          </a:ln>
        </p:spPr>
      </p:pic>
      <p:sp>
        <p:nvSpPr>
          <p:cNvPr id="7" name="Прямоугольник 6"/>
          <p:cNvSpPr/>
          <p:nvPr/>
        </p:nvSpPr>
        <p:spPr>
          <a:xfrm>
            <a:off x="8309229" y="2609564"/>
            <a:ext cx="3577971" cy="1938992"/>
          </a:xfrm>
          <a:prstGeom prst="rect">
            <a:avLst/>
          </a:prstGeom>
        </p:spPr>
        <p:txBody>
          <a:bodyPr wrap="square">
            <a:spAutoFit/>
          </a:bodyPr>
          <a:lstStyle/>
          <a:p>
            <a:pPr algn="just"/>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14 общеобразовательных учреждениях нашего округа осуществляется инклюзивное образование для 368 обучающийся с ОВЗ, из них 49 детей-инвалидов</a:t>
            </a:r>
            <a:r>
              <a:rPr lang="ru-RU" sz="1200" dirty="0" smtClean="0">
                <a:latin typeface="Times New Roman" panose="02020603050405020304" pitchFamily="18" charset="0"/>
                <a:cs typeface="Times New Roman" panose="02020603050405020304" pitchFamily="18" charset="0"/>
              </a:rPr>
              <a:t>. Также </a:t>
            </a:r>
            <a:r>
              <a:rPr lang="ru-RU" sz="1200" dirty="0">
                <a:latin typeface="Times New Roman" panose="02020603050405020304" pitchFamily="18" charset="0"/>
                <a:cs typeface="Times New Roman" panose="02020603050405020304" pitchFamily="18" charset="0"/>
              </a:rPr>
              <a:t>в </a:t>
            </a:r>
            <a:r>
              <a:rPr lang="ru-RU" sz="1200" dirty="0" smtClean="0">
                <a:latin typeface="Times New Roman" panose="02020603050405020304" pitchFamily="18" charset="0"/>
                <a:cs typeface="Times New Roman" panose="02020603050405020304" pitchFamily="18" charset="0"/>
              </a:rPr>
              <a:t>школах  </a:t>
            </a:r>
            <a:r>
              <a:rPr lang="ru-RU" sz="1200" dirty="0">
                <a:latin typeface="Times New Roman" panose="02020603050405020304" pitchFamily="18" charset="0"/>
                <a:cs typeface="Times New Roman" panose="02020603050405020304" pitchFamily="18" charset="0"/>
              </a:rPr>
              <a:t>округа  индивидуально получают образование дети-инвалиды КГБУСО «ЕДПНИ». 111 детей получают образовательные услуги в МБОУ СОШ с</a:t>
            </a:r>
            <a:r>
              <a:rPr lang="ru-RU" sz="1200" dirty="0" smtClean="0">
                <a:latin typeface="Times New Roman" panose="02020603050405020304" pitchFamily="18" charset="0"/>
                <a:cs typeface="Times New Roman" panose="02020603050405020304" pitchFamily="18" charset="0"/>
              </a:rPr>
              <a:t>. Екатериновка</a:t>
            </a:r>
            <a:r>
              <a:rPr lang="ru-RU" sz="1200" dirty="0">
                <a:latin typeface="Times New Roman" panose="02020603050405020304" pitchFamily="18" charset="0"/>
                <a:cs typeface="Times New Roman" panose="02020603050405020304" pitchFamily="18" charset="0"/>
              </a:rPr>
              <a:t>, 23 чел. в МБОУ СОШ с</a:t>
            </a:r>
            <a:r>
              <a:rPr lang="ru-RU" sz="1200" dirty="0" smtClean="0">
                <a:latin typeface="Times New Roman" panose="02020603050405020304" pitchFamily="18" charset="0"/>
                <a:cs typeface="Times New Roman" panose="02020603050405020304" pitchFamily="18" charset="0"/>
              </a:rPr>
              <a:t>. Золотая </a:t>
            </a:r>
            <a:r>
              <a:rPr lang="ru-RU" sz="1200" dirty="0">
                <a:latin typeface="Times New Roman" panose="02020603050405020304" pitchFamily="18" charset="0"/>
                <a:cs typeface="Times New Roman" panose="02020603050405020304" pitchFamily="18" charset="0"/>
              </a:rPr>
              <a:t>Долина,  41 чел. в форме семейного обучения.</a:t>
            </a:r>
          </a:p>
          <a:p>
            <a:pPr algn="just"/>
            <a:endParaRPr lang="ru-RU" sz="1200" dirty="0">
              <a:latin typeface="Times New Roman" panose="02020603050405020304" pitchFamily="18" charset="0"/>
              <a:cs typeface="Times New Roman" panose="02020603050405020304" pitchFamily="18" charset="0"/>
            </a:endParaRPr>
          </a:p>
        </p:txBody>
      </p:sp>
      <p:pic>
        <p:nvPicPr>
          <p:cNvPr id="8" name="Picture 2" descr="C:\Users\ADMIN\Desktop\разные фото\933097ba-9fb1-4c96-903e-64b109dad4e5.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8449" y="4184142"/>
            <a:ext cx="304723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7" name="object 8"/>
          <p:cNvPicPr/>
          <p:nvPr/>
        </p:nvPicPr>
        <p:blipFill>
          <a:blip r:embed="rId16" cstate="print"/>
          <a:stretch>
            <a:fillRect/>
          </a:stretch>
        </p:blipFill>
        <p:spPr>
          <a:xfrm>
            <a:off x="9339358" y="-114898"/>
            <a:ext cx="3137440" cy="25532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0095" cy="6856095"/>
            <a:chOff x="0" y="0"/>
            <a:chExt cx="12190095" cy="6856095"/>
          </a:xfrm>
        </p:grpSpPr>
        <p:pic>
          <p:nvPicPr>
            <p:cNvPr id="3" name="object 3"/>
            <p:cNvPicPr/>
            <p:nvPr/>
          </p:nvPicPr>
          <p:blipFill>
            <a:blip r:embed="rId2" cstate="print"/>
            <a:stretch>
              <a:fillRect/>
            </a:stretch>
          </p:blipFill>
          <p:spPr>
            <a:xfrm>
              <a:off x="0" y="0"/>
              <a:ext cx="12189714" cy="6855713"/>
            </a:xfrm>
            <a:prstGeom prst="rect">
              <a:avLst/>
            </a:prstGeom>
          </p:spPr>
        </p:pic>
        <p:pic>
          <p:nvPicPr>
            <p:cNvPr id="4" name="object 4"/>
            <p:cNvPicPr/>
            <p:nvPr/>
          </p:nvPicPr>
          <p:blipFill>
            <a:blip r:embed="rId3" cstate="print"/>
            <a:stretch>
              <a:fillRect/>
            </a:stretch>
          </p:blipFill>
          <p:spPr>
            <a:xfrm>
              <a:off x="0" y="150876"/>
              <a:ext cx="9560814" cy="1512570"/>
            </a:xfrm>
            <a:prstGeom prst="rect">
              <a:avLst/>
            </a:prstGeom>
          </p:spPr>
        </p:pic>
      </p:grpSp>
      <p:sp>
        <p:nvSpPr>
          <p:cNvPr id="5" name="object 5"/>
          <p:cNvSpPr txBox="1"/>
          <p:nvPr/>
        </p:nvSpPr>
        <p:spPr>
          <a:xfrm>
            <a:off x="142747" y="336295"/>
            <a:ext cx="7786370" cy="330835"/>
          </a:xfrm>
          <a:prstGeom prst="rect">
            <a:avLst/>
          </a:prstGeom>
        </p:spPr>
        <p:txBody>
          <a:bodyPr vert="horz" wrap="square" lIns="0" tIns="12700" rIns="0" bIns="0" rtlCol="0">
            <a:spAutoFit/>
          </a:bodyPr>
          <a:lstStyle/>
          <a:p>
            <a:pPr marL="12700">
              <a:lnSpc>
                <a:spcPct val="100000"/>
              </a:lnSpc>
              <a:spcBef>
                <a:spcPts val="100"/>
              </a:spcBef>
            </a:pPr>
            <a:r>
              <a:rPr sz="2000" spc="-10" dirty="0">
                <a:solidFill>
                  <a:srgbClr val="FFFFFF"/>
                </a:solidFill>
                <a:latin typeface="Times New Roman"/>
                <a:cs typeface="Times New Roman"/>
              </a:rPr>
              <a:t>ОБЕСПЕЧЕНИЕ</a:t>
            </a:r>
            <a:r>
              <a:rPr sz="2000" spc="-60" dirty="0">
                <a:solidFill>
                  <a:srgbClr val="FFFFFF"/>
                </a:solidFill>
                <a:latin typeface="Times New Roman"/>
                <a:cs typeface="Times New Roman"/>
              </a:rPr>
              <a:t> </a:t>
            </a:r>
            <a:r>
              <a:rPr sz="2000" dirty="0">
                <a:solidFill>
                  <a:srgbClr val="FFFFFF"/>
                </a:solidFill>
                <a:latin typeface="Times New Roman"/>
                <a:cs typeface="Times New Roman"/>
              </a:rPr>
              <a:t>ДОСТУПНОСТИ</a:t>
            </a:r>
            <a:r>
              <a:rPr sz="2000" spc="-65" dirty="0">
                <a:solidFill>
                  <a:srgbClr val="FFFFFF"/>
                </a:solidFill>
                <a:latin typeface="Times New Roman"/>
                <a:cs typeface="Times New Roman"/>
              </a:rPr>
              <a:t> </a:t>
            </a:r>
            <a:r>
              <a:rPr sz="2000" spc="-40" dirty="0">
                <a:solidFill>
                  <a:srgbClr val="FFFFFF"/>
                </a:solidFill>
                <a:latin typeface="Times New Roman"/>
                <a:cs typeface="Times New Roman"/>
              </a:rPr>
              <a:t>КАЧЕСТЕННОГО</a:t>
            </a:r>
            <a:r>
              <a:rPr sz="2000" spc="-60" dirty="0">
                <a:solidFill>
                  <a:srgbClr val="FFFFFF"/>
                </a:solidFill>
                <a:latin typeface="Times New Roman"/>
                <a:cs typeface="Times New Roman"/>
              </a:rPr>
              <a:t> </a:t>
            </a:r>
            <a:r>
              <a:rPr sz="2000" spc="-10" dirty="0">
                <a:solidFill>
                  <a:srgbClr val="FFFFFF"/>
                </a:solidFill>
                <a:latin typeface="Times New Roman"/>
                <a:cs typeface="Times New Roman"/>
              </a:rPr>
              <a:t>ОБРАЗОВАНИЯ</a:t>
            </a:r>
            <a:endParaRPr sz="2000" dirty="0">
              <a:latin typeface="Times New Roman"/>
              <a:cs typeface="Times New Roman"/>
            </a:endParaRPr>
          </a:p>
        </p:txBody>
      </p:sp>
      <p:grpSp>
        <p:nvGrpSpPr>
          <p:cNvPr id="6" name="object 6"/>
          <p:cNvGrpSpPr/>
          <p:nvPr/>
        </p:nvGrpSpPr>
        <p:grpSpPr>
          <a:xfrm>
            <a:off x="135636" y="950975"/>
            <a:ext cx="11980926" cy="5831586"/>
            <a:chOff x="135636" y="950975"/>
            <a:chExt cx="11980926" cy="5831586"/>
          </a:xfrm>
        </p:grpSpPr>
        <p:pic>
          <p:nvPicPr>
            <p:cNvPr id="8" name="object 8"/>
            <p:cNvPicPr/>
            <p:nvPr/>
          </p:nvPicPr>
          <p:blipFill>
            <a:blip r:embed="rId4" cstate="print"/>
            <a:stretch>
              <a:fillRect/>
            </a:stretch>
          </p:blipFill>
          <p:spPr>
            <a:xfrm>
              <a:off x="135636" y="950975"/>
              <a:ext cx="5471922" cy="883158"/>
            </a:xfrm>
            <a:prstGeom prst="rect">
              <a:avLst/>
            </a:prstGeom>
          </p:spPr>
        </p:pic>
        <p:sp>
          <p:nvSpPr>
            <p:cNvPr id="10" name="object 10"/>
            <p:cNvSpPr/>
            <p:nvPr/>
          </p:nvSpPr>
          <p:spPr>
            <a:xfrm>
              <a:off x="11506962" y="6172961"/>
              <a:ext cx="609600" cy="609600"/>
            </a:xfrm>
            <a:custGeom>
              <a:avLst/>
              <a:gdLst/>
              <a:ahLst/>
              <a:cxnLst/>
              <a:rect l="l" t="t" r="r" b="b"/>
              <a:pathLst>
                <a:path w="609600" h="609600">
                  <a:moveTo>
                    <a:pt x="0" y="304799"/>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799"/>
                  </a:lnTo>
                  <a:lnTo>
                    <a:pt x="605609" y="354240"/>
                  </a:lnTo>
                  <a:lnTo>
                    <a:pt x="594055" y="401141"/>
                  </a:lnTo>
                  <a:lnTo>
                    <a:pt x="575567" y="444873"/>
                  </a:lnTo>
                  <a:lnTo>
                    <a:pt x="550773" y="484811"/>
                  </a:lnTo>
                  <a:lnTo>
                    <a:pt x="520303" y="520326"/>
                  </a:lnTo>
                  <a:lnTo>
                    <a:pt x="484784" y="550791"/>
                  </a:lnTo>
                  <a:lnTo>
                    <a:pt x="444846" y="575578"/>
                  </a:lnTo>
                  <a:lnTo>
                    <a:pt x="401116" y="594060"/>
                  </a:lnTo>
                  <a:lnTo>
                    <a:pt x="354225" y="605609"/>
                  </a:lnTo>
                  <a:lnTo>
                    <a:pt x="304800" y="609598"/>
                  </a:lnTo>
                  <a:lnTo>
                    <a:pt x="255374" y="605609"/>
                  </a:lnTo>
                  <a:lnTo>
                    <a:pt x="208483" y="594060"/>
                  </a:lnTo>
                  <a:lnTo>
                    <a:pt x="164753" y="575578"/>
                  </a:lnTo>
                  <a:lnTo>
                    <a:pt x="124815" y="550791"/>
                  </a:lnTo>
                  <a:lnTo>
                    <a:pt x="89296" y="520326"/>
                  </a:lnTo>
                  <a:lnTo>
                    <a:pt x="58826" y="484811"/>
                  </a:lnTo>
                  <a:lnTo>
                    <a:pt x="34032" y="444873"/>
                  </a:lnTo>
                  <a:lnTo>
                    <a:pt x="15544" y="401141"/>
                  </a:lnTo>
                  <a:lnTo>
                    <a:pt x="3990" y="354240"/>
                  </a:lnTo>
                  <a:lnTo>
                    <a:pt x="0" y="304799"/>
                  </a:lnTo>
                  <a:close/>
                </a:path>
              </a:pathLst>
            </a:custGeom>
            <a:ln w="38100">
              <a:solidFill>
                <a:srgbClr val="FF0000"/>
              </a:solidFill>
            </a:ln>
          </p:spPr>
          <p:txBody>
            <a:bodyPr wrap="square" lIns="0" tIns="0" rIns="0" bIns="0" rtlCol="0"/>
            <a:lstStyle/>
            <a:p>
              <a:endParaRPr dirty="0"/>
            </a:p>
          </p:txBody>
        </p:sp>
      </p:grpSp>
      <p:sp>
        <p:nvSpPr>
          <p:cNvPr id="25" name="object 25"/>
          <p:cNvSpPr txBox="1"/>
          <p:nvPr/>
        </p:nvSpPr>
        <p:spPr>
          <a:xfrm>
            <a:off x="4943602" y="4029583"/>
            <a:ext cx="335280" cy="228268"/>
          </a:xfrm>
          <a:prstGeom prst="rect">
            <a:avLst/>
          </a:prstGeom>
        </p:spPr>
        <p:txBody>
          <a:bodyPr vert="horz" wrap="square" lIns="0" tIns="12700" rIns="0" bIns="0" rtlCol="0">
            <a:spAutoFit/>
          </a:bodyPr>
          <a:lstStyle/>
          <a:p>
            <a:pPr marL="12700">
              <a:lnSpc>
                <a:spcPct val="100000"/>
              </a:lnSpc>
              <a:spcBef>
                <a:spcPts val="100"/>
              </a:spcBef>
            </a:pPr>
            <a:endParaRPr sz="1400" dirty="0">
              <a:latin typeface="Calibri"/>
              <a:cs typeface="Calibri"/>
            </a:endParaRPr>
          </a:p>
        </p:txBody>
      </p:sp>
      <p:pic>
        <p:nvPicPr>
          <p:cNvPr id="26" name="object 26"/>
          <p:cNvPicPr/>
          <p:nvPr/>
        </p:nvPicPr>
        <p:blipFill>
          <a:blip r:embed="rId5" cstate="print"/>
          <a:stretch>
            <a:fillRect/>
          </a:stretch>
        </p:blipFill>
        <p:spPr>
          <a:xfrm>
            <a:off x="3226182" y="4063391"/>
            <a:ext cx="3803141" cy="1486203"/>
          </a:xfrm>
          <a:prstGeom prst="rect">
            <a:avLst/>
          </a:prstGeom>
        </p:spPr>
      </p:pic>
      <p:sp>
        <p:nvSpPr>
          <p:cNvPr id="27" name="object 27"/>
          <p:cNvSpPr txBox="1"/>
          <p:nvPr/>
        </p:nvSpPr>
        <p:spPr>
          <a:xfrm>
            <a:off x="213766" y="1166876"/>
            <a:ext cx="6297295" cy="1034257"/>
          </a:xfrm>
          <a:prstGeom prst="rect">
            <a:avLst/>
          </a:prstGeom>
        </p:spPr>
        <p:txBody>
          <a:bodyPr vert="horz" wrap="square" lIns="0" tIns="13335" rIns="0" bIns="0" rtlCol="0">
            <a:spAutoFit/>
          </a:bodyPr>
          <a:lstStyle/>
          <a:p>
            <a:pPr marL="76835" marR="1522095">
              <a:lnSpc>
                <a:spcPct val="100000"/>
              </a:lnSpc>
              <a:spcBef>
                <a:spcPts val="105"/>
              </a:spcBef>
            </a:pPr>
            <a:r>
              <a:rPr sz="1400" b="1" dirty="0">
                <a:latin typeface="Times New Roman"/>
                <a:cs typeface="Times New Roman"/>
              </a:rPr>
              <a:t>Переход</a:t>
            </a:r>
            <a:r>
              <a:rPr sz="1400" b="1" spc="-50" dirty="0">
                <a:latin typeface="Times New Roman"/>
                <a:cs typeface="Times New Roman"/>
              </a:rPr>
              <a:t> </a:t>
            </a:r>
            <a:r>
              <a:rPr sz="1400" b="1" dirty="0">
                <a:latin typeface="Times New Roman"/>
                <a:cs typeface="Times New Roman"/>
              </a:rPr>
              <a:t>к</a:t>
            </a:r>
            <a:r>
              <a:rPr sz="1400" b="1" spc="-35" dirty="0">
                <a:latin typeface="Times New Roman"/>
                <a:cs typeface="Times New Roman"/>
              </a:rPr>
              <a:t> </a:t>
            </a:r>
            <a:r>
              <a:rPr sz="1400" b="1" dirty="0">
                <a:latin typeface="Times New Roman"/>
                <a:cs typeface="Times New Roman"/>
              </a:rPr>
              <a:t>профильному</a:t>
            </a:r>
            <a:r>
              <a:rPr sz="1400" b="1" spc="-40" dirty="0">
                <a:latin typeface="Times New Roman"/>
                <a:cs typeface="Times New Roman"/>
              </a:rPr>
              <a:t> </a:t>
            </a:r>
            <a:r>
              <a:rPr sz="1400" b="1" dirty="0">
                <a:latin typeface="Times New Roman"/>
                <a:cs typeface="Times New Roman"/>
              </a:rPr>
              <a:t>обучению</a:t>
            </a:r>
            <a:r>
              <a:rPr sz="1400" b="1" spc="-35" dirty="0">
                <a:latin typeface="Times New Roman"/>
                <a:cs typeface="Times New Roman"/>
              </a:rPr>
              <a:t> </a:t>
            </a:r>
            <a:r>
              <a:rPr sz="1400" b="1" dirty="0">
                <a:latin typeface="Times New Roman"/>
                <a:cs typeface="Times New Roman"/>
              </a:rPr>
              <a:t>в</a:t>
            </a:r>
            <a:r>
              <a:rPr sz="1400" b="1" spc="-50" dirty="0">
                <a:latin typeface="Times New Roman"/>
                <a:cs typeface="Times New Roman"/>
              </a:rPr>
              <a:t> </a:t>
            </a:r>
            <a:r>
              <a:rPr sz="1400" b="1" dirty="0">
                <a:latin typeface="Times New Roman"/>
                <a:cs typeface="Times New Roman"/>
              </a:rPr>
              <a:t>старших</a:t>
            </a:r>
            <a:r>
              <a:rPr sz="1400" b="1" spc="-25" dirty="0">
                <a:latin typeface="Times New Roman"/>
                <a:cs typeface="Times New Roman"/>
              </a:rPr>
              <a:t> </a:t>
            </a:r>
            <a:r>
              <a:rPr sz="1400" b="1" dirty="0">
                <a:latin typeface="Times New Roman"/>
                <a:cs typeface="Times New Roman"/>
              </a:rPr>
              <a:t>классах</a:t>
            </a:r>
            <a:r>
              <a:rPr sz="1400" b="1" spc="-55" dirty="0">
                <a:latin typeface="Times New Roman"/>
                <a:cs typeface="Times New Roman"/>
              </a:rPr>
              <a:t> </a:t>
            </a:r>
            <a:r>
              <a:rPr sz="1400" b="1" spc="-25" dirty="0">
                <a:latin typeface="Times New Roman"/>
                <a:cs typeface="Times New Roman"/>
              </a:rPr>
              <a:t>как </a:t>
            </a:r>
            <a:r>
              <a:rPr sz="1400" b="1" dirty="0">
                <a:latin typeface="Times New Roman"/>
                <a:cs typeface="Times New Roman"/>
              </a:rPr>
              <a:t>индивидуальный</a:t>
            </a:r>
            <a:r>
              <a:rPr sz="1400" b="1" spc="5" dirty="0">
                <a:latin typeface="Times New Roman"/>
                <a:cs typeface="Times New Roman"/>
              </a:rPr>
              <a:t> </a:t>
            </a:r>
            <a:r>
              <a:rPr sz="1400" b="1" spc="-10" dirty="0">
                <a:latin typeface="Times New Roman"/>
                <a:cs typeface="Times New Roman"/>
              </a:rPr>
              <a:t>образовательный</a:t>
            </a:r>
            <a:r>
              <a:rPr sz="1400" b="1" spc="-45" dirty="0">
                <a:latin typeface="Times New Roman"/>
                <a:cs typeface="Times New Roman"/>
              </a:rPr>
              <a:t> </a:t>
            </a:r>
            <a:r>
              <a:rPr sz="1400" b="1" dirty="0">
                <a:latin typeface="Times New Roman"/>
                <a:cs typeface="Times New Roman"/>
              </a:rPr>
              <a:t>запрос</a:t>
            </a:r>
            <a:r>
              <a:rPr sz="1400" b="1" spc="-25" dirty="0">
                <a:latin typeface="Times New Roman"/>
                <a:cs typeface="Times New Roman"/>
              </a:rPr>
              <a:t> </a:t>
            </a:r>
            <a:r>
              <a:rPr sz="1400" b="1" spc="-10" dirty="0">
                <a:latin typeface="Times New Roman"/>
                <a:cs typeface="Times New Roman"/>
              </a:rPr>
              <a:t>учащихся</a:t>
            </a:r>
            <a:endParaRPr sz="1400" dirty="0">
              <a:latin typeface="Times New Roman"/>
              <a:cs typeface="Times New Roman"/>
            </a:endParaRPr>
          </a:p>
          <a:p>
            <a:pPr>
              <a:lnSpc>
                <a:spcPct val="100000"/>
              </a:lnSpc>
              <a:spcBef>
                <a:spcPts val="365"/>
              </a:spcBef>
            </a:pPr>
            <a:endParaRPr sz="1400" dirty="0">
              <a:latin typeface="Times New Roman"/>
              <a:cs typeface="Times New Roman"/>
            </a:endParaRPr>
          </a:p>
          <a:p>
            <a:pPr marL="12700">
              <a:lnSpc>
                <a:spcPct val="100000"/>
              </a:lnSpc>
            </a:pPr>
            <a:r>
              <a:rPr lang="ru-RU" sz="2100" b="1" dirty="0" smtClean="0">
                <a:latin typeface="Times New Roman"/>
                <a:cs typeface="Times New Roman"/>
              </a:rPr>
              <a:t>Специализированные</a:t>
            </a:r>
            <a:r>
              <a:rPr sz="2100" b="1" spc="120" dirty="0" smtClean="0">
                <a:latin typeface="Times New Roman"/>
                <a:cs typeface="Times New Roman"/>
              </a:rPr>
              <a:t> </a:t>
            </a:r>
            <a:r>
              <a:rPr sz="2100" b="1" spc="-10" dirty="0" err="1" smtClean="0">
                <a:latin typeface="Times New Roman"/>
                <a:cs typeface="Times New Roman"/>
              </a:rPr>
              <a:t>классы</a:t>
            </a:r>
            <a:endParaRPr sz="2100" b="1" spc="-10" dirty="0" smtClean="0">
              <a:latin typeface="Times New Roman"/>
              <a:cs typeface="Times New Roman"/>
            </a:endParaRPr>
          </a:p>
        </p:txBody>
      </p:sp>
      <p:sp>
        <p:nvSpPr>
          <p:cNvPr id="28" name="object 28"/>
          <p:cNvSpPr txBox="1"/>
          <p:nvPr/>
        </p:nvSpPr>
        <p:spPr>
          <a:xfrm>
            <a:off x="3570547" y="1864502"/>
            <a:ext cx="3310890" cy="336631"/>
          </a:xfrm>
          <a:prstGeom prst="rect">
            <a:avLst/>
          </a:prstGeom>
        </p:spPr>
        <p:txBody>
          <a:bodyPr vert="horz" wrap="square" lIns="0" tIns="13335" rIns="0" bIns="0" rtlCol="0">
            <a:spAutoFit/>
          </a:bodyPr>
          <a:lstStyle/>
          <a:p>
            <a:pPr marL="717550">
              <a:lnSpc>
                <a:spcPct val="100000"/>
              </a:lnSpc>
              <a:spcBef>
                <a:spcPts val="680"/>
              </a:spcBef>
            </a:pPr>
            <a:r>
              <a:rPr sz="2100" b="1" dirty="0" err="1" smtClean="0">
                <a:latin typeface="Times New Roman"/>
                <a:cs typeface="Times New Roman"/>
              </a:rPr>
              <a:t>Профильные</a:t>
            </a:r>
            <a:r>
              <a:rPr sz="2100" b="1" spc="135" dirty="0" smtClean="0">
                <a:latin typeface="Times New Roman"/>
                <a:cs typeface="Times New Roman"/>
              </a:rPr>
              <a:t> </a:t>
            </a:r>
            <a:r>
              <a:rPr sz="2100" b="1" spc="-10" dirty="0">
                <a:latin typeface="Times New Roman"/>
                <a:cs typeface="Times New Roman"/>
              </a:rPr>
              <a:t>классы</a:t>
            </a:r>
            <a:endParaRPr sz="2100" dirty="0">
              <a:latin typeface="Times New Roman"/>
              <a:cs typeface="Times New Roman"/>
            </a:endParaRPr>
          </a:p>
        </p:txBody>
      </p:sp>
      <p:pic>
        <p:nvPicPr>
          <p:cNvPr id="29" name="object 29"/>
          <p:cNvPicPr/>
          <p:nvPr/>
        </p:nvPicPr>
        <p:blipFill>
          <a:blip r:embed="rId6" cstate="print"/>
          <a:stretch>
            <a:fillRect/>
          </a:stretch>
        </p:blipFill>
        <p:spPr>
          <a:xfrm>
            <a:off x="3610355" y="5398014"/>
            <a:ext cx="4360926" cy="1351026"/>
          </a:xfrm>
          <a:prstGeom prst="rect">
            <a:avLst/>
          </a:prstGeom>
        </p:spPr>
      </p:pic>
      <p:sp>
        <p:nvSpPr>
          <p:cNvPr id="30" name="object 30"/>
          <p:cNvSpPr txBox="1"/>
          <p:nvPr/>
        </p:nvSpPr>
        <p:spPr>
          <a:xfrm>
            <a:off x="3799078" y="5549595"/>
            <a:ext cx="4083049" cy="813043"/>
          </a:xfrm>
          <a:prstGeom prst="rect">
            <a:avLst/>
          </a:prstGeom>
        </p:spPr>
        <p:txBody>
          <a:bodyPr vert="horz" wrap="square" lIns="0" tIns="12700" rIns="0" bIns="0" rtlCol="0">
            <a:spAutoFit/>
          </a:bodyPr>
          <a:lstStyle/>
          <a:p>
            <a:pPr marL="12700">
              <a:lnSpc>
                <a:spcPct val="100000"/>
              </a:lnSpc>
              <a:spcBef>
                <a:spcPts val="100"/>
              </a:spcBef>
            </a:pPr>
            <a:r>
              <a:rPr lang="ru-RU" sz="1300" dirty="0" smtClean="0">
                <a:latin typeface="Times New Roman"/>
                <a:cs typeface="Times New Roman"/>
              </a:rPr>
              <a:t>Увеличение </a:t>
            </a:r>
            <a:r>
              <a:rPr lang="ru-RU" sz="1300" b="1" dirty="0" smtClean="0">
                <a:latin typeface="Times New Roman"/>
                <a:cs typeface="Times New Roman"/>
              </a:rPr>
              <a:t>не менее чем на 10% ежегодно </a:t>
            </a:r>
            <a:r>
              <a:rPr lang="ru-RU" sz="1300" dirty="0" smtClean="0">
                <a:latin typeface="Times New Roman"/>
                <a:cs typeface="Times New Roman"/>
              </a:rPr>
              <a:t>количества  обучающихся по  образовательным программам ООО  и СОО, изучающих математику и  предметы естественно-научного цикла углубленно или на профильном уровне.  </a:t>
            </a:r>
            <a:endParaRPr sz="1300" dirty="0">
              <a:latin typeface="Times New Roman"/>
              <a:cs typeface="Times New Roman"/>
            </a:endParaRPr>
          </a:p>
        </p:txBody>
      </p:sp>
      <p:grpSp>
        <p:nvGrpSpPr>
          <p:cNvPr id="35" name="object 35"/>
          <p:cNvGrpSpPr/>
          <p:nvPr/>
        </p:nvGrpSpPr>
        <p:grpSpPr>
          <a:xfrm>
            <a:off x="5372100" y="858011"/>
            <a:ext cx="6819899" cy="5999988"/>
            <a:chOff x="5372100" y="858011"/>
            <a:chExt cx="6819899" cy="5999988"/>
          </a:xfrm>
        </p:grpSpPr>
        <p:pic>
          <p:nvPicPr>
            <p:cNvPr id="36" name="object 36"/>
            <p:cNvPicPr/>
            <p:nvPr/>
          </p:nvPicPr>
          <p:blipFill>
            <a:blip r:embed="rId7" cstate="print"/>
            <a:stretch>
              <a:fillRect/>
            </a:stretch>
          </p:blipFill>
          <p:spPr>
            <a:xfrm>
              <a:off x="7882127" y="4364761"/>
              <a:ext cx="3744468" cy="2493238"/>
            </a:xfrm>
            <a:prstGeom prst="rect">
              <a:avLst/>
            </a:prstGeom>
          </p:spPr>
        </p:pic>
        <p:pic>
          <p:nvPicPr>
            <p:cNvPr id="38" name="object 38"/>
            <p:cNvPicPr/>
            <p:nvPr/>
          </p:nvPicPr>
          <p:blipFill>
            <a:blip r:embed="rId8" cstate="print"/>
            <a:stretch>
              <a:fillRect/>
            </a:stretch>
          </p:blipFill>
          <p:spPr>
            <a:xfrm>
              <a:off x="6815327" y="858011"/>
              <a:ext cx="3541776" cy="2488819"/>
            </a:xfrm>
            <a:prstGeom prst="rect">
              <a:avLst/>
            </a:prstGeom>
          </p:spPr>
        </p:pic>
        <p:pic>
          <p:nvPicPr>
            <p:cNvPr id="40" name="object 40"/>
            <p:cNvPicPr/>
            <p:nvPr/>
          </p:nvPicPr>
          <p:blipFill>
            <a:blip r:embed="rId9" cstate="print"/>
            <a:stretch>
              <a:fillRect/>
            </a:stretch>
          </p:blipFill>
          <p:spPr>
            <a:xfrm>
              <a:off x="8339327" y="2639567"/>
              <a:ext cx="3852672" cy="2307462"/>
            </a:xfrm>
            <a:prstGeom prst="rect">
              <a:avLst/>
            </a:prstGeom>
          </p:spPr>
        </p:pic>
        <p:sp>
          <p:nvSpPr>
            <p:cNvPr id="43" name="object 43"/>
            <p:cNvSpPr/>
            <p:nvPr/>
          </p:nvSpPr>
          <p:spPr>
            <a:xfrm>
              <a:off x="5372100" y="2731007"/>
              <a:ext cx="189230" cy="172720"/>
            </a:xfrm>
            <a:custGeom>
              <a:avLst/>
              <a:gdLst/>
              <a:ahLst/>
              <a:cxnLst/>
              <a:rect l="l" t="t" r="r" b="b"/>
              <a:pathLst>
                <a:path w="189229" h="172719">
                  <a:moveTo>
                    <a:pt x="0" y="172212"/>
                  </a:moveTo>
                  <a:lnTo>
                    <a:pt x="188975" y="172212"/>
                  </a:lnTo>
                  <a:lnTo>
                    <a:pt x="188975" y="0"/>
                  </a:lnTo>
                  <a:lnTo>
                    <a:pt x="0" y="0"/>
                  </a:lnTo>
                  <a:lnTo>
                    <a:pt x="0" y="172212"/>
                  </a:lnTo>
                  <a:close/>
                </a:path>
              </a:pathLst>
            </a:custGeom>
            <a:ln w="12700">
              <a:solidFill>
                <a:srgbClr val="2E528F"/>
              </a:solidFill>
            </a:ln>
          </p:spPr>
          <p:txBody>
            <a:bodyPr wrap="square" lIns="0" tIns="0" rIns="0" bIns="0" rtlCol="0"/>
            <a:lstStyle/>
            <a:p>
              <a:endParaRPr/>
            </a:p>
          </p:txBody>
        </p:sp>
      </p:grpSp>
      <p:pic>
        <p:nvPicPr>
          <p:cNvPr id="1026" name="Picture 2" descr="https://xn--90anmicge.xn--p1ai/wp-content/uploads/2025/03/image-24-03-25-08-41-1.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1637" y="3844426"/>
            <a:ext cx="2351563" cy="28611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AppData\Local\Temp\Rar$DIa5544.9824.rartemp\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29117" y="854455"/>
            <a:ext cx="2863436" cy="19593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AppData\Local\Temp\Rar$DIa5544.31160.rartemp\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15401" y="2944531"/>
            <a:ext cx="2896362" cy="1844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AppData\Local\Temp\Rar$DIa5580.43588.rartemp\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04723" y="4830026"/>
            <a:ext cx="2699276" cy="20244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Диаграмма 31"/>
          <p:cNvGraphicFramePr/>
          <p:nvPr>
            <p:extLst>
              <p:ext uri="{D42A27DB-BD31-4B8C-83A1-F6EECF244321}">
                <p14:modId xmlns:p14="http://schemas.microsoft.com/office/powerpoint/2010/main" val="3619564192"/>
              </p:ext>
            </p:extLst>
          </p:nvPr>
        </p:nvGraphicFramePr>
        <p:xfrm>
          <a:off x="3826796" y="2070671"/>
          <a:ext cx="4536122" cy="20828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3" name="Диаграмма 32"/>
          <p:cNvGraphicFramePr/>
          <p:nvPr>
            <p:extLst>
              <p:ext uri="{D42A27DB-BD31-4B8C-83A1-F6EECF244321}">
                <p14:modId xmlns:p14="http://schemas.microsoft.com/office/powerpoint/2010/main" val="3158290769"/>
              </p:ext>
            </p:extLst>
          </p:nvPr>
        </p:nvGraphicFramePr>
        <p:xfrm>
          <a:off x="3695328" y="2307522"/>
          <a:ext cx="4523740" cy="180467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4" name="Диаграмма 33"/>
          <p:cNvGraphicFramePr/>
          <p:nvPr>
            <p:extLst>
              <p:ext uri="{D42A27DB-BD31-4B8C-83A1-F6EECF244321}">
                <p14:modId xmlns:p14="http://schemas.microsoft.com/office/powerpoint/2010/main" val="149144460"/>
              </p:ext>
            </p:extLst>
          </p:nvPr>
        </p:nvGraphicFramePr>
        <p:xfrm>
          <a:off x="233997" y="2237041"/>
          <a:ext cx="3652203" cy="1510665"/>
        </p:xfrm>
        <a:graphic>
          <a:graphicData uri="http://schemas.openxmlformats.org/drawingml/2006/chart">
            <c:chart xmlns:c="http://schemas.openxmlformats.org/drawingml/2006/chart" xmlns:r="http://schemas.openxmlformats.org/officeDocument/2006/relationships" r:id="rId16"/>
          </a:graphicData>
        </a:graphic>
      </p:graphicFrame>
      <p:sp>
        <p:nvSpPr>
          <p:cNvPr id="7" name="Прямоугольник 6"/>
          <p:cNvSpPr/>
          <p:nvPr/>
        </p:nvSpPr>
        <p:spPr>
          <a:xfrm>
            <a:off x="3320338" y="4146563"/>
            <a:ext cx="3708985" cy="1200329"/>
          </a:xfrm>
          <a:prstGeom prst="rect">
            <a:avLst/>
          </a:prstGeom>
        </p:spPr>
        <p:txBody>
          <a:bodyPr wrap="square">
            <a:spAutoFit/>
          </a:bodyPr>
          <a:lstStyle/>
          <a:p>
            <a:r>
              <a:rPr lang="ru-RU" sz="1200" b="1" dirty="0">
                <a:latin typeface="Times New Roman" panose="02020603050405020304" pitchFamily="18" charset="0"/>
                <a:cs typeface="Times New Roman" panose="02020603050405020304" pitchFamily="18" charset="0"/>
              </a:rPr>
              <a:t>Изучение предметов углубленно на уровне основного общего образования:</a:t>
            </a:r>
            <a:endParaRPr lang="ru-RU" sz="1200" dirty="0">
              <a:latin typeface="Times New Roman" panose="02020603050405020304" pitchFamily="18" charset="0"/>
              <a:cs typeface="Times New Roman" panose="02020603050405020304" pitchFamily="18" charset="0"/>
            </a:endParaRPr>
          </a:p>
          <a:p>
            <a:r>
              <a:rPr lang="ru-RU" sz="1200" dirty="0">
                <a:latin typeface="Times New Roman" panose="02020603050405020304" pitchFamily="18" charset="0"/>
                <a:cs typeface="Times New Roman" panose="02020603050405020304" pitchFamily="18" charset="0"/>
              </a:rPr>
              <a:t> - МБОУ «СОШ» с. </a:t>
            </a:r>
            <a:r>
              <a:rPr lang="ru-RU" sz="1200" dirty="0" err="1" smtClean="0">
                <a:latin typeface="Times New Roman" panose="02020603050405020304" pitchFamily="18" charset="0"/>
                <a:cs typeface="Times New Roman" panose="02020603050405020304" pitchFamily="18" charset="0"/>
              </a:rPr>
              <a:t>Вл</a:t>
            </a:r>
            <a:r>
              <a:rPr lang="ru-RU" sz="1200" dirty="0" smtClean="0">
                <a:latin typeface="Times New Roman" panose="02020603050405020304" pitchFamily="18" charset="0"/>
                <a:cs typeface="Times New Roman" panose="02020603050405020304" pitchFamily="18" charset="0"/>
              </a:rPr>
              <a:t>-Александровское </a:t>
            </a:r>
            <a:r>
              <a:rPr lang="ru-RU" sz="1200" dirty="0">
                <a:latin typeface="Times New Roman" panose="02020603050405020304" pitchFamily="18" charset="0"/>
                <a:cs typeface="Times New Roman" panose="02020603050405020304" pitchFamily="18" charset="0"/>
              </a:rPr>
              <a:t>(биология, химия);</a:t>
            </a:r>
          </a:p>
          <a:p>
            <a:r>
              <a:rPr lang="ru-RU" sz="1200" dirty="0">
                <a:latin typeface="Times New Roman" panose="02020603050405020304" pitchFamily="18" charset="0"/>
                <a:cs typeface="Times New Roman" panose="02020603050405020304" pitchFamily="18" charset="0"/>
              </a:rPr>
              <a:t>- МБОУ «СОШ» с. Сергеевка (биология);</a:t>
            </a:r>
          </a:p>
          <a:p>
            <a:r>
              <a:rPr lang="ru-RU" sz="1200" dirty="0">
                <a:latin typeface="Times New Roman" panose="02020603050405020304" pitchFamily="18" charset="0"/>
                <a:cs typeface="Times New Roman" panose="02020603050405020304" pitchFamily="18" charset="0"/>
              </a:rPr>
              <a:t>- МБОУ «СОШ» пос. Николаевка (химия, биология).</a:t>
            </a:r>
          </a:p>
        </p:txBody>
      </p:sp>
      <p:pic>
        <p:nvPicPr>
          <p:cNvPr id="31" name="object 8"/>
          <p:cNvPicPr/>
          <p:nvPr/>
        </p:nvPicPr>
        <p:blipFill>
          <a:blip r:embed="rId17" cstate="print"/>
          <a:stretch>
            <a:fillRect/>
          </a:stretch>
        </p:blipFill>
        <p:spPr>
          <a:xfrm>
            <a:off x="8839200" y="-76200"/>
            <a:ext cx="3515453" cy="3108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ПОВЫШЕНИЕ</a:t>
            </a:r>
            <a:r>
              <a:rPr spc="-60" dirty="0"/>
              <a:t> </a:t>
            </a:r>
            <a:r>
              <a:rPr spc="-65" dirty="0"/>
              <a:t>КАЧЕСТВА</a:t>
            </a:r>
            <a:r>
              <a:rPr spc="-50" dirty="0"/>
              <a:t> </a:t>
            </a:r>
            <a:r>
              <a:rPr spc="-20" dirty="0"/>
              <a:t>ОБРАЗОВАНИЯ</a:t>
            </a:r>
          </a:p>
        </p:txBody>
      </p:sp>
      <p:grpSp>
        <p:nvGrpSpPr>
          <p:cNvPr id="3" name="object 3"/>
          <p:cNvGrpSpPr/>
          <p:nvPr/>
        </p:nvGrpSpPr>
        <p:grpSpPr>
          <a:xfrm>
            <a:off x="0" y="918767"/>
            <a:ext cx="5793486" cy="5635193"/>
            <a:chOff x="0" y="946402"/>
            <a:chExt cx="5793486" cy="4864610"/>
          </a:xfrm>
        </p:grpSpPr>
        <p:sp>
          <p:nvSpPr>
            <p:cNvPr id="4" name="object 4"/>
            <p:cNvSpPr/>
            <p:nvPr/>
          </p:nvSpPr>
          <p:spPr>
            <a:xfrm>
              <a:off x="144018" y="2591561"/>
              <a:ext cx="5151120" cy="3133725"/>
            </a:xfrm>
            <a:custGeom>
              <a:avLst/>
              <a:gdLst/>
              <a:ahLst/>
              <a:cxnLst/>
              <a:rect l="l" t="t" r="r" b="b"/>
              <a:pathLst>
                <a:path w="5151120" h="3133725">
                  <a:moveTo>
                    <a:pt x="4628896" y="0"/>
                  </a:moveTo>
                  <a:lnTo>
                    <a:pt x="0" y="0"/>
                  </a:lnTo>
                  <a:lnTo>
                    <a:pt x="0" y="3133344"/>
                  </a:lnTo>
                  <a:lnTo>
                    <a:pt x="5151120" y="3133344"/>
                  </a:lnTo>
                  <a:lnTo>
                    <a:pt x="5151120" y="522224"/>
                  </a:lnTo>
                  <a:lnTo>
                    <a:pt x="5148985" y="474690"/>
                  </a:lnTo>
                  <a:lnTo>
                    <a:pt x="5142706" y="428353"/>
                  </a:lnTo>
                  <a:lnTo>
                    <a:pt x="5132465" y="383395"/>
                  </a:lnTo>
                  <a:lnTo>
                    <a:pt x="5118448" y="340002"/>
                  </a:lnTo>
                  <a:lnTo>
                    <a:pt x="5100838" y="298358"/>
                  </a:lnTo>
                  <a:lnTo>
                    <a:pt x="5079821" y="258647"/>
                  </a:lnTo>
                  <a:lnTo>
                    <a:pt x="5055580" y="221053"/>
                  </a:lnTo>
                  <a:lnTo>
                    <a:pt x="5028299" y="185761"/>
                  </a:lnTo>
                  <a:lnTo>
                    <a:pt x="4998164" y="152955"/>
                  </a:lnTo>
                  <a:lnTo>
                    <a:pt x="4965358" y="122820"/>
                  </a:lnTo>
                  <a:lnTo>
                    <a:pt x="4930066" y="95539"/>
                  </a:lnTo>
                  <a:lnTo>
                    <a:pt x="4892472" y="71298"/>
                  </a:lnTo>
                  <a:lnTo>
                    <a:pt x="4852761" y="50281"/>
                  </a:lnTo>
                  <a:lnTo>
                    <a:pt x="4811117" y="32671"/>
                  </a:lnTo>
                  <a:lnTo>
                    <a:pt x="4767724" y="18654"/>
                  </a:lnTo>
                  <a:lnTo>
                    <a:pt x="4722766" y="8413"/>
                  </a:lnTo>
                  <a:lnTo>
                    <a:pt x="4676429" y="2134"/>
                  </a:lnTo>
                  <a:lnTo>
                    <a:pt x="4628896" y="0"/>
                  </a:lnTo>
                  <a:close/>
                </a:path>
              </a:pathLst>
            </a:custGeom>
            <a:solidFill>
              <a:srgbClr val="D4BC75">
                <a:alpha val="81175"/>
              </a:srgbClr>
            </a:solidFill>
          </p:spPr>
          <p:txBody>
            <a:bodyPr wrap="square" lIns="0" tIns="0" rIns="0" bIns="0" rtlCol="0"/>
            <a:lstStyle/>
            <a:p>
              <a:endParaRPr/>
            </a:p>
          </p:txBody>
        </p:sp>
        <p:sp>
          <p:nvSpPr>
            <p:cNvPr id="5" name="object 5"/>
            <p:cNvSpPr/>
            <p:nvPr/>
          </p:nvSpPr>
          <p:spPr>
            <a:xfrm>
              <a:off x="144018" y="2591561"/>
              <a:ext cx="5151120" cy="3133725"/>
            </a:xfrm>
            <a:custGeom>
              <a:avLst/>
              <a:gdLst/>
              <a:ahLst/>
              <a:cxnLst/>
              <a:rect l="l" t="t" r="r" b="b"/>
              <a:pathLst>
                <a:path w="5151120" h="3133725">
                  <a:moveTo>
                    <a:pt x="0" y="0"/>
                  </a:moveTo>
                  <a:lnTo>
                    <a:pt x="4628896" y="0"/>
                  </a:lnTo>
                  <a:lnTo>
                    <a:pt x="4676429" y="2134"/>
                  </a:lnTo>
                  <a:lnTo>
                    <a:pt x="4722766" y="8413"/>
                  </a:lnTo>
                  <a:lnTo>
                    <a:pt x="4767724" y="18654"/>
                  </a:lnTo>
                  <a:lnTo>
                    <a:pt x="4811117" y="32671"/>
                  </a:lnTo>
                  <a:lnTo>
                    <a:pt x="4852761" y="50281"/>
                  </a:lnTo>
                  <a:lnTo>
                    <a:pt x="4892472" y="71298"/>
                  </a:lnTo>
                  <a:lnTo>
                    <a:pt x="4930066" y="95539"/>
                  </a:lnTo>
                  <a:lnTo>
                    <a:pt x="4965358" y="122820"/>
                  </a:lnTo>
                  <a:lnTo>
                    <a:pt x="4998164" y="152955"/>
                  </a:lnTo>
                  <a:lnTo>
                    <a:pt x="5028299" y="185761"/>
                  </a:lnTo>
                  <a:lnTo>
                    <a:pt x="5055580" y="221053"/>
                  </a:lnTo>
                  <a:lnTo>
                    <a:pt x="5079821" y="258647"/>
                  </a:lnTo>
                  <a:lnTo>
                    <a:pt x="5100838" y="298358"/>
                  </a:lnTo>
                  <a:lnTo>
                    <a:pt x="5118448" y="340002"/>
                  </a:lnTo>
                  <a:lnTo>
                    <a:pt x="5132465" y="383395"/>
                  </a:lnTo>
                  <a:lnTo>
                    <a:pt x="5142706" y="428353"/>
                  </a:lnTo>
                  <a:lnTo>
                    <a:pt x="5148985" y="474690"/>
                  </a:lnTo>
                  <a:lnTo>
                    <a:pt x="5151120" y="522224"/>
                  </a:lnTo>
                  <a:lnTo>
                    <a:pt x="5151120" y="3133344"/>
                  </a:lnTo>
                  <a:lnTo>
                    <a:pt x="0" y="3133344"/>
                  </a:lnTo>
                  <a:lnTo>
                    <a:pt x="0" y="0"/>
                  </a:lnTo>
                  <a:close/>
                </a:path>
              </a:pathLst>
            </a:custGeom>
            <a:ln w="19050">
              <a:solidFill>
                <a:srgbClr val="C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0" y="946402"/>
              <a:ext cx="5793486" cy="4864610"/>
            </a:xfrm>
            <a:prstGeom prst="rect">
              <a:avLst/>
            </a:prstGeom>
          </p:spPr>
        </p:pic>
      </p:grpSp>
      <p:sp>
        <p:nvSpPr>
          <p:cNvPr id="8" name="object 8"/>
          <p:cNvSpPr txBox="1"/>
          <p:nvPr/>
        </p:nvSpPr>
        <p:spPr>
          <a:xfrm>
            <a:off x="353383" y="3775895"/>
            <a:ext cx="4659998" cy="1013739"/>
          </a:xfrm>
          <a:prstGeom prst="rect">
            <a:avLst/>
          </a:prstGeom>
        </p:spPr>
        <p:txBody>
          <a:bodyPr vert="horz" wrap="square" lIns="0" tIns="13335" rIns="0" bIns="0" rtlCol="0">
            <a:spAutoFit/>
          </a:bodyPr>
          <a:lstStyle/>
          <a:p>
            <a:pPr algn="ctr">
              <a:spcBef>
                <a:spcPts val="1170"/>
              </a:spcBef>
            </a:pPr>
            <a:r>
              <a:rPr lang="ru-RU" sz="1200" b="1" i="1" dirty="0"/>
              <a:t>Количество  учащихся, принявших участие в региональном проекте «</a:t>
            </a:r>
            <a:r>
              <a:rPr lang="ru-RU" sz="1200" b="1" i="1" dirty="0" err="1"/>
              <a:t>Этноурок</a:t>
            </a:r>
            <a:r>
              <a:rPr lang="ru-RU" sz="1200" b="1" i="1" dirty="0"/>
              <a:t>»</a:t>
            </a:r>
            <a:endParaRPr lang="ru-RU" sz="1200" i="1" dirty="0"/>
          </a:p>
          <a:p>
            <a:pPr>
              <a:lnSpc>
                <a:spcPct val="100000"/>
              </a:lnSpc>
              <a:spcBef>
                <a:spcPts val="1170"/>
              </a:spcBef>
            </a:pPr>
            <a:endParaRPr sz="1400" dirty="0">
              <a:latin typeface="Times New Roman"/>
              <a:cs typeface="Times New Roman"/>
            </a:endParaRPr>
          </a:p>
          <a:p>
            <a:pPr>
              <a:lnSpc>
                <a:spcPct val="100000"/>
              </a:lnSpc>
              <a:spcBef>
                <a:spcPts val="635"/>
              </a:spcBef>
            </a:pPr>
            <a:endParaRPr sz="1200" dirty="0">
              <a:latin typeface="Times New Roman"/>
              <a:cs typeface="Times New Roman"/>
            </a:endParaRPr>
          </a:p>
        </p:txBody>
      </p:sp>
      <p:grpSp>
        <p:nvGrpSpPr>
          <p:cNvPr id="9" name="object 9"/>
          <p:cNvGrpSpPr/>
          <p:nvPr/>
        </p:nvGrpSpPr>
        <p:grpSpPr>
          <a:xfrm>
            <a:off x="5013381" y="784447"/>
            <a:ext cx="7178618" cy="6139763"/>
            <a:chOff x="5083672" y="883382"/>
            <a:chExt cx="4248540" cy="5289578"/>
          </a:xfrm>
        </p:grpSpPr>
        <p:pic>
          <p:nvPicPr>
            <p:cNvPr id="10" name="object 10"/>
            <p:cNvPicPr/>
            <p:nvPr/>
          </p:nvPicPr>
          <p:blipFill>
            <a:blip r:embed="rId4" cstate="print"/>
            <a:stretch>
              <a:fillRect/>
            </a:stretch>
          </p:blipFill>
          <p:spPr>
            <a:xfrm>
              <a:off x="5222747" y="2770631"/>
              <a:ext cx="4109465" cy="3402329"/>
            </a:xfrm>
            <a:prstGeom prst="rect">
              <a:avLst/>
            </a:prstGeom>
          </p:spPr>
        </p:pic>
        <p:pic>
          <p:nvPicPr>
            <p:cNvPr id="11" name="object 11"/>
            <p:cNvPicPr/>
            <p:nvPr/>
          </p:nvPicPr>
          <p:blipFill>
            <a:blip r:embed="rId5" cstate="print"/>
            <a:stretch>
              <a:fillRect/>
            </a:stretch>
          </p:blipFill>
          <p:spPr>
            <a:xfrm>
              <a:off x="5083672" y="883382"/>
              <a:ext cx="4088129" cy="3797542"/>
            </a:xfrm>
            <a:prstGeom prst="rect">
              <a:avLst/>
            </a:prstGeom>
          </p:spPr>
        </p:pic>
      </p:grpSp>
      <p:grpSp>
        <p:nvGrpSpPr>
          <p:cNvPr id="13" name="object 13"/>
          <p:cNvGrpSpPr/>
          <p:nvPr/>
        </p:nvGrpSpPr>
        <p:grpSpPr>
          <a:xfrm>
            <a:off x="11335511" y="6306311"/>
            <a:ext cx="495300" cy="495300"/>
            <a:chOff x="11335511" y="6306311"/>
            <a:chExt cx="495300" cy="495300"/>
          </a:xfrm>
        </p:grpSpPr>
        <p:sp>
          <p:nvSpPr>
            <p:cNvPr id="14" name="object 14"/>
            <p:cNvSpPr/>
            <p:nvPr/>
          </p:nvSpPr>
          <p:spPr>
            <a:xfrm>
              <a:off x="11354561" y="6325361"/>
              <a:ext cx="457200" cy="457200"/>
            </a:xfrm>
            <a:custGeom>
              <a:avLst/>
              <a:gdLst/>
              <a:ahLst/>
              <a:cxnLst/>
              <a:rect l="l" t="t" r="r" b="b"/>
              <a:pathLst>
                <a:path w="457200" h="457200">
                  <a:moveTo>
                    <a:pt x="228600" y="0"/>
                  </a:moveTo>
                  <a:lnTo>
                    <a:pt x="182533" y="4644"/>
                  </a:lnTo>
                  <a:lnTo>
                    <a:pt x="139624" y="17964"/>
                  </a:lnTo>
                  <a:lnTo>
                    <a:pt x="100793" y="39041"/>
                  </a:lnTo>
                  <a:lnTo>
                    <a:pt x="66960" y="66955"/>
                  </a:lnTo>
                  <a:lnTo>
                    <a:pt x="39045" y="100788"/>
                  </a:lnTo>
                  <a:lnTo>
                    <a:pt x="17966" y="139619"/>
                  </a:lnTo>
                  <a:lnTo>
                    <a:pt x="4644" y="182529"/>
                  </a:lnTo>
                  <a:lnTo>
                    <a:pt x="0" y="228599"/>
                  </a:lnTo>
                  <a:lnTo>
                    <a:pt x="4644" y="274670"/>
                  </a:lnTo>
                  <a:lnTo>
                    <a:pt x="17966" y="317580"/>
                  </a:lnTo>
                  <a:lnTo>
                    <a:pt x="39045" y="356411"/>
                  </a:lnTo>
                  <a:lnTo>
                    <a:pt x="66960" y="390243"/>
                  </a:lnTo>
                  <a:lnTo>
                    <a:pt x="100793" y="418157"/>
                  </a:lnTo>
                  <a:lnTo>
                    <a:pt x="139624" y="439234"/>
                  </a:lnTo>
                  <a:lnTo>
                    <a:pt x="182533" y="452554"/>
                  </a:lnTo>
                  <a:lnTo>
                    <a:pt x="228600" y="457198"/>
                  </a:lnTo>
                  <a:lnTo>
                    <a:pt x="274666" y="452554"/>
                  </a:lnTo>
                  <a:lnTo>
                    <a:pt x="317575" y="439234"/>
                  </a:lnTo>
                  <a:lnTo>
                    <a:pt x="356406" y="418157"/>
                  </a:lnTo>
                  <a:lnTo>
                    <a:pt x="390239" y="390243"/>
                  </a:lnTo>
                  <a:lnTo>
                    <a:pt x="418154" y="356411"/>
                  </a:lnTo>
                  <a:lnTo>
                    <a:pt x="439233" y="317580"/>
                  </a:lnTo>
                  <a:lnTo>
                    <a:pt x="452555" y="274670"/>
                  </a:lnTo>
                  <a:lnTo>
                    <a:pt x="457200" y="228599"/>
                  </a:lnTo>
                  <a:lnTo>
                    <a:pt x="452555" y="182529"/>
                  </a:lnTo>
                  <a:lnTo>
                    <a:pt x="439233" y="139619"/>
                  </a:lnTo>
                  <a:lnTo>
                    <a:pt x="418154" y="100788"/>
                  </a:lnTo>
                  <a:lnTo>
                    <a:pt x="390239" y="66955"/>
                  </a:lnTo>
                  <a:lnTo>
                    <a:pt x="356406" y="39041"/>
                  </a:lnTo>
                  <a:lnTo>
                    <a:pt x="317575" y="17964"/>
                  </a:lnTo>
                  <a:lnTo>
                    <a:pt x="274666" y="4644"/>
                  </a:lnTo>
                  <a:lnTo>
                    <a:pt x="228600" y="0"/>
                  </a:lnTo>
                  <a:close/>
                </a:path>
              </a:pathLst>
            </a:custGeom>
            <a:solidFill>
              <a:srgbClr val="FFFFFF"/>
            </a:solidFill>
          </p:spPr>
          <p:txBody>
            <a:bodyPr wrap="square" lIns="0" tIns="0" rIns="0" bIns="0" rtlCol="0"/>
            <a:lstStyle/>
            <a:p>
              <a:endParaRPr/>
            </a:p>
          </p:txBody>
        </p:sp>
        <p:sp>
          <p:nvSpPr>
            <p:cNvPr id="15" name="object 15"/>
            <p:cNvSpPr/>
            <p:nvPr/>
          </p:nvSpPr>
          <p:spPr>
            <a:xfrm>
              <a:off x="11354561" y="6325361"/>
              <a:ext cx="457200" cy="457200"/>
            </a:xfrm>
            <a:custGeom>
              <a:avLst/>
              <a:gdLst/>
              <a:ahLst/>
              <a:cxnLst/>
              <a:rect l="l" t="t" r="r" b="b"/>
              <a:pathLst>
                <a:path w="457200" h="457200">
                  <a:moveTo>
                    <a:pt x="0" y="228599"/>
                  </a:moveTo>
                  <a:lnTo>
                    <a:pt x="4644" y="182529"/>
                  </a:lnTo>
                  <a:lnTo>
                    <a:pt x="17966" y="139619"/>
                  </a:lnTo>
                  <a:lnTo>
                    <a:pt x="39045" y="100788"/>
                  </a:lnTo>
                  <a:lnTo>
                    <a:pt x="66960" y="66955"/>
                  </a:lnTo>
                  <a:lnTo>
                    <a:pt x="100793" y="39041"/>
                  </a:lnTo>
                  <a:lnTo>
                    <a:pt x="139624" y="17964"/>
                  </a:lnTo>
                  <a:lnTo>
                    <a:pt x="182533" y="4644"/>
                  </a:lnTo>
                  <a:lnTo>
                    <a:pt x="228600" y="0"/>
                  </a:lnTo>
                  <a:lnTo>
                    <a:pt x="274666" y="4644"/>
                  </a:lnTo>
                  <a:lnTo>
                    <a:pt x="317575" y="17964"/>
                  </a:lnTo>
                  <a:lnTo>
                    <a:pt x="356406" y="39041"/>
                  </a:lnTo>
                  <a:lnTo>
                    <a:pt x="390239" y="66955"/>
                  </a:lnTo>
                  <a:lnTo>
                    <a:pt x="418154" y="100788"/>
                  </a:lnTo>
                  <a:lnTo>
                    <a:pt x="439233" y="139619"/>
                  </a:lnTo>
                  <a:lnTo>
                    <a:pt x="452555" y="182529"/>
                  </a:lnTo>
                  <a:lnTo>
                    <a:pt x="457200" y="228599"/>
                  </a:lnTo>
                  <a:lnTo>
                    <a:pt x="452555" y="274670"/>
                  </a:lnTo>
                  <a:lnTo>
                    <a:pt x="439233" y="317580"/>
                  </a:lnTo>
                  <a:lnTo>
                    <a:pt x="418154" y="356411"/>
                  </a:lnTo>
                  <a:lnTo>
                    <a:pt x="390239" y="390243"/>
                  </a:lnTo>
                  <a:lnTo>
                    <a:pt x="356406" y="418157"/>
                  </a:lnTo>
                  <a:lnTo>
                    <a:pt x="317575" y="439234"/>
                  </a:lnTo>
                  <a:lnTo>
                    <a:pt x="274666" y="452554"/>
                  </a:lnTo>
                  <a:lnTo>
                    <a:pt x="228600" y="457198"/>
                  </a:lnTo>
                  <a:lnTo>
                    <a:pt x="182533" y="452554"/>
                  </a:lnTo>
                  <a:lnTo>
                    <a:pt x="139624" y="439234"/>
                  </a:lnTo>
                  <a:lnTo>
                    <a:pt x="100793" y="418157"/>
                  </a:lnTo>
                  <a:lnTo>
                    <a:pt x="66960" y="390243"/>
                  </a:lnTo>
                  <a:lnTo>
                    <a:pt x="39045" y="356411"/>
                  </a:lnTo>
                  <a:lnTo>
                    <a:pt x="17966" y="317580"/>
                  </a:lnTo>
                  <a:lnTo>
                    <a:pt x="4644" y="274670"/>
                  </a:lnTo>
                  <a:lnTo>
                    <a:pt x="0" y="228599"/>
                  </a:lnTo>
                  <a:close/>
                </a:path>
              </a:pathLst>
            </a:custGeom>
            <a:ln w="38099">
              <a:solidFill>
                <a:srgbClr val="FF0000"/>
              </a:solidFill>
            </a:ln>
          </p:spPr>
          <p:txBody>
            <a:bodyPr wrap="square" lIns="0" tIns="0" rIns="0" bIns="0" rtlCol="0"/>
            <a:lstStyle/>
            <a:p>
              <a:endParaRPr/>
            </a:p>
          </p:txBody>
        </p:sp>
      </p:grpSp>
      <p:pic>
        <p:nvPicPr>
          <p:cNvPr id="30" name="object 22"/>
          <p:cNvPicPr/>
          <p:nvPr/>
        </p:nvPicPr>
        <p:blipFill>
          <a:blip r:embed="rId6" cstate="print"/>
          <a:stretch>
            <a:fillRect/>
          </a:stretch>
        </p:blipFill>
        <p:spPr>
          <a:xfrm>
            <a:off x="5295138" y="4526363"/>
            <a:ext cx="6436964" cy="2397846"/>
          </a:xfrm>
          <a:prstGeom prst="rect">
            <a:avLst/>
          </a:prstGeom>
        </p:spPr>
      </p:pic>
      <p:sp>
        <p:nvSpPr>
          <p:cNvPr id="16" name="Прямоугольник 15"/>
          <p:cNvSpPr/>
          <p:nvPr/>
        </p:nvSpPr>
        <p:spPr>
          <a:xfrm>
            <a:off x="5458606" y="4648200"/>
            <a:ext cx="5334000" cy="461665"/>
          </a:xfrm>
          <a:prstGeom prst="rect">
            <a:avLst/>
          </a:prstGeom>
        </p:spPr>
        <p:txBody>
          <a:bodyPr wrap="square">
            <a:spAutoFit/>
          </a:bodyPr>
          <a:lstStyle/>
          <a:p>
            <a:r>
              <a:rPr lang="ru-RU" sz="1200" b="1" i="1" dirty="0"/>
              <a:t>Участие образовательных учреждений  </a:t>
            </a:r>
            <a:r>
              <a:rPr lang="ru-RU" sz="1200" b="1" i="1" dirty="0" smtClean="0"/>
              <a:t>ПМО  </a:t>
            </a:r>
            <a:r>
              <a:rPr lang="ru-RU" sz="1200" b="1" i="1" dirty="0"/>
              <a:t>в реализации национальных и региональных проектов</a:t>
            </a:r>
            <a:endParaRPr lang="ru-RU" sz="1200" i="1" dirty="0"/>
          </a:p>
        </p:txBody>
      </p:sp>
      <p:graphicFrame>
        <p:nvGraphicFramePr>
          <p:cNvPr id="31" name="Диаграмма 30"/>
          <p:cNvGraphicFramePr>
            <a:graphicFrameLocks noGrp="1"/>
          </p:cNvGraphicFramePr>
          <p:nvPr>
            <p:extLst>
              <p:ext uri="{D42A27DB-BD31-4B8C-83A1-F6EECF244321}">
                <p14:modId xmlns:p14="http://schemas.microsoft.com/office/powerpoint/2010/main" val="1719316055"/>
              </p:ext>
            </p:extLst>
          </p:nvPr>
        </p:nvGraphicFramePr>
        <p:xfrm>
          <a:off x="5638800" y="5144388"/>
          <a:ext cx="4651375" cy="1635125"/>
        </p:xfrm>
        <a:graphic>
          <a:graphicData uri="http://schemas.openxmlformats.org/drawingml/2006/chart">
            <c:chart xmlns:c="http://schemas.openxmlformats.org/drawingml/2006/chart" xmlns:r="http://schemas.openxmlformats.org/officeDocument/2006/relationships" r:id="rId7"/>
          </a:graphicData>
        </a:graphic>
      </p:graphicFrame>
      <p:sp>
        <p:nvSpPr>
          <p:cNvPr id="2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5" name="Объект 24"/>
          <p:cNvGraphicFramePr>
            <a:graphicFrameLocks/>
          </p:cNvGraphicFramePr>
          <p:nvPr>
            <p:extLst>
              <p:ext uri="{D42A27DB-BD31-4B8C-83A1-F6EECF244321}">
                <p14:modId xmlns:p14="http://schemas.microsoft.com/office/powerpoint/2010/main" val="3271526723"/>
              </p:ext>
            </p:extLst>
          </p:nvPr>
        </p:nvGraphicFramePr>
        <p:xfrm>
          <a:off x="190552" y="4746766"/>
          <a:ext cx="5010404" cy="1704975"/>
        </p:xfrm>
        <a:graphic>
          <a:graphicData uri="http://schemas.openxmlformats.org/presentationml/2006/ole">
            <mc:AlternateContent xmlns:mc="http://schemas.openxmlformats.org/markup-compatibility/2006">
              <mc:Choice xmlns:v="urn:schemas-microsoft-com:vml" Requires="v">
                <p:oleObj spid="_x0000_s1060" name="Диаграмма" r:id="rId9" imgW="5273497" imgH="1707028" progId="Excel.Chart.8">
                  <p:embed/>
                </p:oleObj>
              </mc:Choice>
              <mc:Fallback>
                <p:oleObj name="Диаграмма" r:id="rId9" imgW="5273497" imgH="1707028" progId="Excel.Chart.8">
                  <p:embed/>
                  <p:pic>
                    <p:nvPicPr>
                      <p:cNvPr id="0" name="Диаграмма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52" y="4746766"/>
                        <a:ext cx="5010404" cy="1704975"/>
                      </a:xfrm>
                      <a:prstGeom prst="rect">
                        <a:avLst/>
                      </a:prstGeom>
                      <a:noFill/>
                    </p:spPr>
                  </p:pic>
                </p:oleObj>
              </mc:Fallback>
            </mc:AlternateContent>
          </a:graphicData>
        </a:graphic>
      </p:graphicFrame>
      <p:sp>
        <p:nvSpPr>
          <p:cNvPr id="32" name="Прямоугольник 31"/>
          <p:cNvSpPr/>
          <p:nvPr/>
        </p:nvSpPr>
        <p:spPr>
          <a:xfrm>
            <a:off x="211830" y="1105767"/>
            <a:ext cx="4801551" cy="461665"/>
          </a:xfrm>
          <a:prstGeom prst="rect">
            <a:avLst/>
          </a:prstGeom>
        </p:spPr>
        <p:txBody>
          <a:bodyPr wrap="square">
            <a:spAutoFit/>
          </a:bodyPr>
          <a:lstStyle/>
          <a:p>
            <a:pPr algn="ctr"/>
            <a:r>
              <a:rPr lang="ru-RU" sz="1200" b="1" i="1" dirty="0"/>
              <a:t>Динамика количественных и качественных </a:t>
            </a:r>
            <a:endParaRPr lang="ru-RU" sz="1200" b="1" i="1" dirty="0" smtClean="0"/>
          </a:p>
          <a:p>
            <a:pPr algn="ctr"/>
            <a:r>
              <a:rPr lang="ru-RU" sz="1200" b="1" i="1" dirty="0" smtClean="0"/>
              <a:t>показателей </a:t>
            </a:r>
            <a:r>
              <a:rPr lang="ru-RU" sz="1200" b="1" i="1" dirty="0"/>
              <a:t>успеваемости</a:t>
            </a:r>
            <a:endParaRPr lang="ru-RU" sz="1200" dirty="0"/>
          </a:p>
        </p:txBody>
      </p:sp>
      <p:graphicFrame>
        <p:nvGraphicFramePr>
          <p:cNvPr id="35" name="Диаграмма 34"/>
          <p:cNvGraphicFramePr>
            <a:graphicFrameLocks/>
          </p:cNvGraphicFramePr>
          <p:nvPr>
            <p:extLst>
              <p:ext uri="{D42A27DB-BD31-4B8C-83A1-F6EECF244321}">
                <p14:modId xmlns:p14="http://schemas.microsoft.com/office/powerpoint/2010/main" val="1853146525"/>
              </p:ext>
            </p:extLst>
          </p:nvPr>
        </p:nvGraphicFramePr>
        <p:xfrm>
          <a:off x="571118" y="1828800"/>
          <a:ext cx="4267200" cy="1649427"/>
        </p:xfrm>
        <a:graphic>
          <a:graphicData uri="http://schemas.openxmlformats.org/drawingml/2006/chart">
            <c:chart xmlns:c="http://schemas.openxmlformats.org/drawingml/2006/chart" xmlns:r="http://schemas.openxmlformats.org/officeDocument/2006/relationships" r:id="rId11"/>
          </a:graphicData>
        </a:graphic>
      </p:graphicFrame>
      <p:sp>
        <p:nvSpPr>
          <p:cNvPr id="36" name="Прямоугольник 35"/>
          <p:cNvSpPr/>
          <p:nvPr/>
        </p:nvSpPr>
        <p:spPr>
          <a:xfrm>
            <a:off x="5793486" y="918769"/>
            <a:ext cx="5103114" cy="461665"/>
          </a:xfrm>
          <a:prstGeom prst="rect">
            <a:avLst/>
          </a:prstGeom>
        </p:spPr>
        <p:txBody>
          <a:bodyPr wrap="square">
            <a:spAutoFit/>
          </a:bodyPr>
          <a:lstStyle/>
          <a:p>
            <a:r>
              <a:rPr lang="ru-RU" sz="1200" b="1" i="1" dirty="0"/>
              <a:t>П</a:t>
            </a:r>
            <a:r>
              <a:rPr lang="ru-RU" sz="1200" b="1" i="1" dirty="0" smtClean="0"/>
              <a:t>оказатели  качества  выполнения  работ ОУ ПМО (базовый </a:t>
            </a:r>
            <a:r>
              <a:rPr lang="ru-RU" sz="1200" b="1" i="1" dirty="0"/>
              <a:t>и выше базового уровни)</a:t>
            </a:r>
            <a:endParaRPr lang="ru-RU" sz="1200" i="1" dirty="0"/>
          </a:p>
        </p:txBody>
      </p:sp>
      <p:graphicFrame>
        <p:nvGraphicFramePr>
          <p:cNvPr id="37" name="Диаграмма 36"/>
          <p:cNvGraphicFramePr/>
          <p:nvPr>
            <p:extLst>
              <p:ext uri="{D42A27DB-BD31-4B8C-83A1-F6EECF244321}">
                <p14:modId xmlns:p14="http://schemas.microsoft.com/office/powerpoint/2010/main" val="1864451405"/>
              </p:ext>
            </p:extLst>
          </p:nvPr>
        </p:nvGraphicFramePr>
        <p:xfrm>
          <a:off x="5793486" y="1219200"/>
          <a:ext cx="5407914" cy="1748810"/>
        </p:xfrm>
        <a:graphic>
          <a:graphicData uri="http://schemas.openxmlformats.org/drawingml/2006/chart">
            <c:chart xmlns:c="http://schemas.openxmlformats.org/drawingml/2006/chart" xmlns:r="http://schemas.openxmlformats.org/officeDocument/2006/relationships" r:id="rId12"/>
          </a:graphicData>
        </a:graphic>
      </p:graphicFrame>
      <p:sp>
        <p:nvSpPr>
          <p:cNvPr id="7" name="Прямоугольник 6"/>
          <p:cNvSpPr/>
          <p:nvPr/>
        </p:nvSpPr>
        <p:spPr>
          <a:xfrm>
            <a:off x="5618020" y="3251893"/>
            <a:ext cx="5707631" cy="1169551"/>
          </a:xfrm>
          <a:prstGeom prst="rect">
            <a:avLst/>
          </a:prstGeom>
        </p:spPr>
        <p:txBody>
          <a:bodyPr wrap="square">
            <a:spAutoFit/>
          </a:bodyPr>
          <a:lstStyle/>
          <a:p>
            <a:pPr algn="just"/>
            <a:r>
              <a:rPr lang="ru-RU" sz="1400" b="1" i="1" dirty="0">
                <a:latin typeface="Times New Roman" panose="02020603050405020304" pitchFamily="18" charset="0"/>
                <a:cs typeface="Times New Roman" panose="02020603050405020304" pitchFamily="18" charset="0"/>
              </a:rPr>
              <a:t>В муниципальном этапе ВсОШ </a:t>
            </a:r>
            <a:r>
              <a:rPr lang="ru-RU" sz="1400" dirty="0">
                <a:latin typeface="Times New Roman" panose="02020603050405020304" pitchFamily="18" charset="0"/>
                <a:cs typeface="Times New Roman" panose="02020603050405020304" pitchFamily="18" charset="0"/>
              </a:rPr>
              <a:t>приняли участие 500 </a:t>
            </a:r>
            <a:r>
              <a:rPr lang="ru-RU" sz="1400" dirty="0" smtClean="0">
                <a:latin typeface="Times New Roman" panose="02020603050405020304" pitchFamily="18" charset="0"/>
                <a:cs typeface="Times New Roman" panose="02020603050405020304" pitchFamily="18" charset="0"/>
              </a:rPr>
              <a:t>учащихся ПМО. </a:t>
            </a:r>
            <a:r>
              <a:rPr lang="ru-RU" sz="1400" dirty="0">
                <a:latin typeface="Times New Roman" panose="02020603050405020304" pitchFamily="18" charset="0"/>
                <a:cs typeface="Times New Roman" panose="02020603050405020304" pitchFamily="18" charset="0"/>
              </a:rPr>
              <a:t>Количество участников регионального этапа ВсОШ в 2024-2025 году увеличилось в 6 раз по сравнению с 2023-2024 учебным годом. Ученица МБОУ «СОШ» пос. Николаевка ПМО стала призером регионального этапа ВсОШ по обществознанию среди 10-классников.</a:t>
            </a:r>
          </a:p>
        </p:txBody>
      </p:sp>
      <p:pic>
        <p:nvPicPr>
          <p:cNvPr id="27" name="object 8"/>
          <p:cNvPicPr/>
          <p:nvPr/>
        </p:nvPicPr>
        <p:blipFill>
          <a:blip r:embed="rId13" cstate="print"/>
          <a:stretch>
            <a:fillRect/>
          </a:stretch>
        </p:blipFill>
        <p:spPr>
          <a:xfrm>
            <a:off x="9296400" y="-76200"/>
            <a:ext cx="3058253" cy="259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6858000"/>
            <a:chOff x="0" y="-1"/>
            <a:chExt cx="12192000" cy="6858000"/>
          </a:xfrm>
        </p:grpSpPr>
        <p:pic>
          <p:nvPicPr>
            <p:cNvPr id="3" name="object 3"/>
            <p:cNvPicPr/>
            <p:nvPr/>
          </p:nvPicPr>
          <p:blipFill>
            <a:blip r:embed="rId2" cstate="print"/>
            <a:stretch>
              <a:fillRect/>
            </a:stretch>
          </p:blipFill>
          <p:spPr>
            <a:xfrm>
              <a:off x="13025" y="-1"/>
              <a:ext cx="12165948" cy="6827520"/>
            </a:xfrm>
            <a:prstGeom prst="rect">
              <a:avLst/>
            </a:prstGeom>
          </p:spPr>
        </p:pic>
        <p:pic>
          <p:nvPicPr>
            <p:cNvPr id="4" name="object 4"/>
            <p:cNvPicPr/>
            <p:nvPr/>
          </p:nvPicPr>
          <p:blipFill>
            <a:blip r:embed="rId3" cstate="print"/>
            <a:stretch>
              <a:fillRect/>
            </a:stretch>
          </p:blipFill>
          <p:spPr>
            <a:xfrm>
              <a:off x="11213592" y="0"/>
              <a:ext cx="978407" cy="6857999"/>
            </a:xfrm>
            <a:prstGeom prst="rect">
              <a:avLst/>
            </a:prstGeom>
          </p:spPr>
        </p:pic>
        <p:pic>
          <p:nvPicPr>
            <p:cNvPr id="5" name="object 5"/>
            <p:cNvPicPr/>
            <p:nvPr/>
          </p:nvPicPr>
          <p:blipFill>
            <a:blip r:embed="rId4" cstate="print"/>
            <a:stretch>
              <a:fillRect/>
            </a:stretch>
          </p:blipFill>
          <p:spPr>
            <a:xfrm>
              <a:off x="0" y="150876"/>
              <a:ext cx="9560814" cy="1664970"/>
            </a:xfrm>
            <a:prstGeom prst="rect">
              <a:avLst/>
            </a:prstGeom>
          </p:spPr>
        </p:pic>
      </p:gr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5" dirty="0"/>
              <a:t>ГОСУДАРСТВЕННАЯ</a:t>
            </a:r>
            <a:r>
              <a:rPr spc="-55" dirty="0"/>
              <a:t> </a:t>
            </a:r>
            <a:r>
              <a:rPr spc="-30" dirty="0"/>
              <a:t>ИТОГОВАЯ</a:t>
            </a:r>
            <a:r>
              <a:rPr spc="-65" dirty="0"/>
              <a:t> </a:t>
            </a:r>
            <a:r>
              <a:rPr spc="-10" dirty="0"/>
              <a:t>АТТЕСТАЦИЯ</a:t>
            </a:r>
          </a:p>
        </p:txBody>
      </p:sp>
      <p:grpSp>
        <p:nvGrpSpPr>
          <p:cNvPr id="7" name="object 7"/>
          <p:cNvGrpSpPr/>
          <p:nvPr/>
        </p:nvGrpSpPr>
        <p:grpSpPr>
          <a:xfrm>
            <a:off x="11311128" y="6306311"/>
            <a:ext cx="520065" cy="495300"/>
            <a:chOff x="11311128" y="6306311"/>
            <a:chExt cx="520065" cy="495300"/>
          </a:xfrm>
        </p:grpSpPr>
        <p:sp>
          <p:nvSpPr>
            <p:cNvPr id="8" name="object 8"/>
            <p:cNvSpPr/>
            <p:nvPr/>
          </p:nvSpPr>
          <p:spPr>
            <a:xfrm>
              <a:off x="11330178" y="6325361"/>
              <a:ext cx="481965" cy="457200"/>
            </a:xfrm>
            <a:custGeom>
              <a:avLst/>
              <a:gdLst/>
              <a:ahLst/>
              <a:cxnLst/>
              <a:rect l="l" t="t" r="r" b="b"/>
              <a:pathLst>
                <a:path w="481965" h="457200">
                  <a:moveTo>
                    <a:pt x="240792" y="0"/>
                  </a:moveTo>
                  <a:lnTo>
                    <a:pt x="192268" y="4644"/>
                  </a:lnTo>
                  <a:lnTo>
                    <a:pt x="147071" y="17964"/>
                  </a:lnTo>
                  <a:lnTo>
                    <a:pt x="106170" y="39041"/>
                  </a:lnTo>
                  <a:lnTo>
                    <a:pt x="70532" y="66955"/>
                  </a:lnTo>
                  <a:lnTo>
                    <a:pt x="41127" y="100788"/>
                  </a:lnTo>
                  <a:lnTo>
                    <a:pt x="18924" y="139619"/>
                  </a:lnTo>
                  <a:lnTo>
                    <a:pt x="4892" y="182529"/>
                  </a:lnTo>
                  <a:lnTo>
                    <a:pt x="0" y="228599"/>
                  </a:lnTo>
                  <a:lnTo>
                    <a:pt x="4892" y="274670"/>
                  </a:lnTo>
                  <a:lnTo>
                    <a:pt x="18924" y="317580"/>
                  </a:lnTo>
                  <a:lnTo>
                    <a:pt x="41127" y="356411"/>
                  </a:lnTo>
                  <a:lnTo>
                    <a:pt x="70532" y="390243"/>
                  </a:lnTo>
                  <a:lnTo>
                    <a:pt x="106170" y="418157"/>
                  </a:lnTo>
                  <a:lnTo>
                    <a:pt x="147071" y="439234"/>
                  </a:lnTo>
                  <a:lnTo>
                    <a:pt x="192268" y="452554"/>
                  </a:lnTo>
                  <a:lnTo>
                    <a:pt x="240792" y="457198"/>
                  </a:lnTo>
                  <a:lnTo>
                    <a:pt x="289315" y="452554"/>
                  </a:lnTo>
                  <a:lnTo>
                    <a:pt x="334512" y="439234"/>
                  </a:lnTo>
                  <a:lnTo>
                    <a:pt x="375413" y="418157"/>
                  </a:lnTo>
                  <a:lnTo>
                    <a:pt x="411051" y="390243"/>
                  </a:lnTo>
                  <a:lnTo>
                    <a:pt x="440456" y="356411"/>
                  </a:lnTo>
                  <a:lnTo>
                    <a:pt x="462659" y="317580"/>
                  </a:lnTo>
                  <a:lnTo>
                    <a:pt x="476691" y="274670"/>
                  </a:lnTo>
                  <a:lnTo>
                    <a:pt x="481583" y="228599"/>
                  </a:lnTo>
                  <a:lnTo>
                    <a:pt x="476691" y="182529"/>
                  </a:lnTo>
                  <a:lnTo>
                    <a:pt x="462659" y="139619"/>
                  </a:lnTo>
                  <a:lnTo>
                    <a:pt x="440456" y="100788"/>
                  </a:lnTo>
                  <a:lnTo>
                    <a:pt x="411051" y="66955"/>
                  </a:lnTo>
                  <a:lnTo>
                    <a:pt x="375413" y="39041"/>
                  </a:lnTo>
                  <a:lnTo>
                    <a:pt x="334512" y="17964"/>
                  </a:lnTo>
                  <a:lnTo>
                    <a:pt x="289315" y="4644"/>
                  </a:lnTo>
                  <a:lnTo>
                    <a:pt x="240792" y="0"/>
                  </a:lnTo>
                  <a:close/>
                </a:path>
              </a:pathLst>
            </a:custGeom>
            <a:solidFill>
              <a:srgbClr val="FFFFFF"/>
            </a:solidFill>
          </p:spPr>
          <p:txBody>
            <a:bodyPr wrap="square" lIns="0" tIns="0" rIns="0" bIns="0" rtlCol="0"/>
            <a:lstStyle/>
            <a:p>
              <a:endParaRPr/>
            </a:p>
          </p:txBody>
        </p:sp>
        <p:sp>
          <p:nvSpPr>
            <p:cNvPr id="9" name="object 9"/>
            <p:cNvSpPr/>
            <p:nvPr/>
          </p:nvSpPr>
          <p:spPr>
            <a:xfrm>
              <a:off x="11330178" y="6325361"/>
              <a:ext cx="481965" cy="457200"/>
            </a:xfrm>
            <a:custGeom>
              <a:avLst/>
              <a:gdLst/>
              <a:ahLst/>
              <a:cxnLst/>
              <a:rect l="l" t="t" r="r" b="b"/>
              <a:pathLst>
                <a:path w="481965" h="457200">
                  <a:moveTo>
                    <a:pt x="0" y="228599"/>
                  </a:moveTo>
                  <a:lnTo>
                    <a:pt x="4892" y="182529"/>
                  </a:lnTo>
                  <a:lnTo>
                    <a:pt x="18924" y="139619"/>
                  </a:lnTo>
                  <a:lnTo>
                    <a:pt x="41127" y="100788"/>
                  </a:lnTo>
                  <a:lnTo>
                    <a:pt x="70532" y="66955"/>
                  </a:lnTo>
                  <a:lnTo>
                    <a:pt x="106170" y="39041"/>
                  </a:lnTo>
                  <a:lnTo>
                    <a:pt x="147071" y="17964"/>
                  </a:lnTo>
                  <a:lnTo>
                    <a:pt x="192268" y="4644"/>
                  </a:lnTo>
                  <a:lnTo>
                    <a:pt x="240792" y="0"/>
                  </a:lnTo>
                  <a:lnTo>
                    <a:pt x="289315" y="4644"/>
                  </a:lnTo>
                  <a:lnTo>
                    <a:pt x="334512" y="17964"/>
                  </a:lnTo>
                  <a:lnTo>
                    <a:pt x="375413" y="39041"/>
                  </a:lnTo>
                  <a:lnTo>
                    <a:pt x="411051" y="66955"/>
                  </a:lnTo>
                  <a:lnTo>
                    <a:pt x="440456" y="100788"/>
                  </a:lnTo>
                  <a:lnTo>
                    <a:pt x="462659" y="139619"/>
                  </a:lnTo>
                  <a:lnTo>
                    <a:pt x="476691" y="182529"/>
                  </a:lnTo>
                  <a:lnTo>
                    <a:pt x="481583" y="228599"/>
                  </a:lnTo>
                  <a:lnTo>
                    <a:pt x="476691" y="274670"/>
                  </a:lnTo>
                  <a:lnTo>
                    <a:pt x="462659" y="317580"/>
                  </a:lnTo>
                  <a:lnTo>
                    <a:pt x="440456" y="356411"/>
                  </a:lnTo>
                  <a:lnTo>
                    <a:pt x="411051" y="390243"/>
                  </a:lnTo>
                  <a:lnTo>
                    <a:pt x="375413" y="418157"/>
                  </a:lnTo>
                  <a:lnTo>
                    <a:pt x="334512" y="439234"/>
                  </a:lnTo>
                  <a:lnTo>
                    <a:pt x="289315" y="452554"/>
                  </a:lnTo>
                  <a:lnTo>
                    <a:pt x="240792" y="457198"/>
                  </a:lnTo>
                  <a:lnTo>
                    <a:pt x="192268" y="452554"/>
                  </a:lnTo>
                  <a:lnTo>
                    <a:pt x="147071" y="439234"/>
                  </a:lnTo>
                  <a:lnTo>
                    <a:pt x="106170" y="418157"/>
                  </a:lnTo>
                  <a:lnTo>
                    <a:pt x="70532" y="390243"/>
                  </a:lnTo>
                  <a:lnTo>
                    <a:pt x="41127" y="356411"/>
                  </a:lnTo>
                  <a:lnTo>
                    <a:pt x="18924" y="317580"/>
                  </a:lnTo>
                  <a:lnTo>
                    <a:pt x="4892" y="274670"/>
                  </a:lnTo>
                  <a:lnTo>
                    <a:pt x="0" y="228599"/>
                  </a:lnTo>
                  <a:close/>
                </a:path>
              </a:pathLst>
            </a:custGeom>
            <a:ln w="38100">
              <a:solidFill>
                <a:srgbClr val="FF0000"/>
              </a:solidFill>
            </a:ln>
          </p:spPr>
          <p:txBody>
            <a:bodyPr wrap="square" lIns="0" tIns="0" rIns="0" bIns="0" rtlCol="0"/>
            <a:lstStyle/>
            <a:p>
              <a:endParaRPr/>
            </a:p>
          </p:txBody>
        </p:sp>
      </p:grpSp>
      <p:pic>
        <p:nvPicPr>
          <p:cNvPr id="13" name="object 13"/>
          <p:cNvPicPr/>
          <p:nvPr/>
        </p:nvPicPr>
        <p:blipFill>
          <a:blip r:embed="rId5" cstate="print"/>
          <a:stretch>
            <a:fillRect/>
          </a:stretch>
        </p:blipFill>
        <p:spPr>
          <a:xfrm>
            <a:off x="61913" y="1295064"/>
            <a:ext cx="4563999" cy="2459821"/>
          </a:xfrm>
          <a:prstGeom prst="rect">
            <a:avLst/>
          </a:prstGeom>
        </p:spPr>
      </p:pic>
      <p:sp>
        <p:nvSpPr>
          <p:cNvPr id="14" name="object 14"/>
          <p:cNvSpPr txBox="1"/>
          <p:nvPr/>
        </p:nvSpPr>
        <p:spPr>
          <a:xfrm>
            <a:off x="374089" y="1459642"/>
            <a:ext cx="4121709" cy="504625"/>
          </a:xfrm>
          <a:prstGeom prst="rect">
            <a:avLst/>
          </a:prstGeom>
        </p:spPr>
        <p:txBody>
          <a:bodyPr vert="horz" wrap="square" lIns="0" tIns="12065" rIns="0" bIns="0" rtlCol="0">
            <a:spAutoFit/>
          </a:bodyPr>
          <a:lstStyle/>
          <a:p>
            <a:pPr marL="12700" marR="5080" algn="ctr">
              <a:lnSpc>
                <a:spcPct val="100000"/>
              </a:lnSpc>
              <a:spcBef>
                <a:spcPts val="95"/>
              </a:spcBef>
            </a:pPr>
            <a:r>
              <a:rPr sz="1600" b="1" dirty="0">
                <a:latin typeface="Times New Roman"/>
                <a:cs typeface="Times New Roman"/>
              </a:rPr>
              <a:t>Рейтинг</a:t>
            </a:r>
            <a:r>
              <a:rPr sz="1600" b="1" spc="-45" dirty="0">
                <a:latin typeface="Times New Roman"/>
                <a:cs typeface="Times New Roman"/>
              </a:rPr>
              <a:t> </a:t>
            </a:r>
            <a:r>
              <a:rPr sz="1600" b="1" spc="-10" dirty="0">
                <a:latin typeface="Times New Roman"/>
                <a:cs typeface="Times New Roman"/>
              </a:rPr>
              <a:t>ОУ</a:t>
            </a:r>
            <a:r>
              <a:rPr sz="1600" b="1" spc="-55" dirty="0">
                <a:latin typeface="Times New Roman"/>
                <a:cs typeface="Times New Roman"/>
              </a:rPr>
              <a:t> </a:t>
            </a:r>
            <a:r>
              <a:rPr sz="1600" b="1" dirty="0">
                <a:latin typeface="Times New Roman"/>
                <a:cs typeface="Times New Roman"/>
              </a:rPr>
              <a:t>по</a:t>
            </a:r>
            <a:r>
              <a:rPr sz="1600" b="1" spc="-60" dirty="0">
                <a:latin typeface="Times New Roman"/>
                <a:cs typeface="Times New Roman"/>
              </a:rPr>
              <a:t> </a:t>
            </a:r>
            <a:r>
              <a:rPr sz="1600" b="1" spc="-10" dirty="0" err="1">
                <a:latin typeface="Times New Roman"/>
                <a:cs typeface="Times New Roman"/>
              </a:rPr>
              <a:t>количеству</a:t>
            </a:r>
            <a:r>
              <a:rPr sz="1600" b="1" spc="-30" dirty="0">
                <a:latin typeface="Times New Roman"/>
                <a:cs typeface="Times New Roman"/>
              </a:rPr>
              <a:t> </a:t>
            </a:r>
            <a:r>
              <a:rPr lang="ru-RU" sz="1600" b="1" spc="-20" dirty="0" smtClean="0">
                <a:latin typeface="Times New Roman"/>
                <a:cs typeface="Times New Roman"/>
              </a:rPr>
              <a:t>высоко</a:t>
            </a:r>
            <a:r>
              <a:rPr sz="1600" b="1" spc="-10" dirty="0" smtClean="0">
                <a:latin typeface="Times New Roman"/>
                <a:cs typeface="Times New Roman"/>
              </a:rPr>
              <a:t>балльников </a:t>
            </a:r>
            <a:r>
              <a:rPr sz="1600" b="1" dirty="0">
                <a:latin typeface="Times New Roman"/>
                <a:cs typeface="Times New Roman"/>
              </a:rPr>
              <a:t>в</a:t>
            </a:r>
            <a:r>
              <a:rPr sz="1600" b="1" spc="-20" dirty="0">
                <a:latin typeface="Times New Roman"/>
                <a:cs typeface="Times New Roman"/>
              </a:rPr>
              <a:t> </a:t>
            </a:r>
            <a:r>
              <a:rPr sz="1600" b="1" dirty="0" smtClean="0">
                <a:latin typeface="Times New Roman"/>
                <a:cs typeface="Times New Roman"/>
              </a:rPr>
              <a:t>202</a:t>
            </a:r>
            <a:r>
              <a:rPr lang="ru-RU" sz="1600" b="1" dirty="0" smtClean="0">
                <a:latin typeface="Times New Roman"/>
                <a:cs typeface="Times New Roman"/>
              </a:rPr>
              <a:t>5</a:t>
            </a:r>
            <a:r>
              <a:rPr sz="1600" b="1" spc="-25" dirty="0" smtClean="0">
                <a:latin typeface="Times New Roman"/>
                <a:cs typeface="Times New Roman"/>
              </a:rPr>
              <a:t> </a:t>
            </a:r>
            <a:r>
              <a:rPr sz="1600" b="1" spc="-20" dirty="0" err="1">
                <a:latin typeface="Times New Roman"/>
                <a:cs typeface="Times New Roman"/>
              </a:rPr>
              <a:t>году</a:t>
            </a:r>
            <a:r>
              <a:rPr sz="1600" b="1" spc="-20" dirty="0" smtClean="0">
                <a:latin typeface="Times New Roman"/>
                <a:cs typeface="Times New Roman"/>
              </a:rPr>
              <a:t>:</a:t>
            </a:r>
            <a:endParaRPr sz="1600" dirty="0">
              <a:latin typeface="Times New Roman"/>
              <a:cs typeface="Times New Roman"/>
            </a:endParaRPr>
          </a:p>
        </p:txBody>
      </p:sp>
      <p:sp>
        <p:nvSpPr>
          <p:cNvPr id="16" name="object 16"/>
          <p:cNvSpPr txBox="1"/>
          <p:nvPr/>
        </p:nvSpPr>
        <p:spPr>
          <a:xfrm>
            <a:off x="6324600" y="1584960"/>
            <a:ext cx="3386454" cy="408445"/>
          </a:xfrm>
          <a:prstGeom prst="rect">
            <a:avLst/>
          </a:prstGeom>
          <a:solidFill>
            <a:srgbClr val="DAE2F3"/>
          </a:solidFill>
        </p:spPr>
        <p:txBody>
          <a:bodyPr vert="horz" wrap="square" lIns="0" tIns="38735" rIns="0" bIns="0" rtlCol="0">
            <a:spAutoFit/>
          </a:bodyPr>
          <a:lstStyle/>
          <a:p>
            <a:pPr marL="299085" indent="-286385">
              <a:lnSpc>
                <a:spcPct val="100000"/>
              </a:lnSpc>
              <a:buFont typeface="Wingdings"/>
              <a:buChar char=""/>
              <a:tabLst>
                <a:tab pos="299085" algn="l"/>
              </a:tabLst>
            </a:pPr>
            <a:endParaRPr lang="ru-RU" sz="1200" spc="-10" dirty="0" smtClean="0">
              <a:latin typeface="Times New Roman"/>
              <a:cs typeface="Times New Roman"/>
            </a:endParaRPr>
          </a:p>
          <a:p>
            <a:pPr marL="12700" marR="5080">
              <a:lnSpc>
                <a:spcPct val="100000"/>
              </a:lnSpc>
            </a:pPr>
            <a:endParaRPr lang="ru-RU" sz="1200" dirty="0">
              <a:latin typeface="Times New Roman"/>
              <a:cs typeface="Times New Roman"/>
            </a:endParaRPr>
          </a:p>
        </p:txBody>
      </p:sp>
      <p:pic>
        <p:nvPicPr>
          <p:cNvPr id="17" name="object 17"/>
          <p:cNvPicPr/>
          <p:nvPr/>
        </p:nvPicPr>
        <p:blipFill>
          <a:blip r:embed="rId6" cstate="print"/>
          <a:stretch>
            <a:fillRect/>
          </a:stretch>
        </p:blipFill>
        <p:spPr>
          <a:xfrm>
            <a:off x="4626586" y="4150403"/>
            <a:ext cx="4419601" cy="2286000"/>
          </a:xfrm>
          <a:prstGeom prst="rect">
            <a:avLst/>
          </a:prstGeom>
        </p:spPr>
      </p:pic>
      <p:pic>
        <p:nvPicPr>
          <p:cNvPr id="21" name="object 17"/>
          <p:cNvPicPr/>
          <p:nvPr/>
        </p:nvPicPr>
        <p:blipFill>
          <a:blip r:embed="rId6" cstate="print"/>
          <a:stretch>
            <a:fillRect/>
          </a:stretch>
        </p:blipFill>
        <p:spPr>
          <a:xfrm>
            <a:off x="7835517" y="1116900"/>
            <a:ext cx="4093839" cy="3033505"/>
          </a:xfrm>
          <a:prstGeom prst="rect">
            <a:avLst/>
          </a:prstGeom>
        </p:spPr>
      </p:pic>
      <p:sp>
        <p:nvSpPr>
          <p:cNvPr id="12" name="Прямоугольник 11"/>
          <p:cNvSpPr/>
          <p:nvPr/>
        </p:nvSpPr>
        <p:spPr>
          <a:xfrm>
            <a:off x="7947981" y="1508116"/>
            <a:ext cx="3935008" cy="2246769"/>
          </a:xfrm>
          <a:prstGeom prst="rect">
            <a:avLst/>
          </a:prstGeom>
        </p:spPr>
        <p:txBody>
          <a:bodyPr wrap="square">
            <a:spAutoFit/>
          </a:bodyPr>
          <a:lstStyle/>
          <a:p>
            <a:pPr marL="875665">
              <a:lnSpc>
                <a:spcPct val="100000"/>
              </a:lnSpc>
              <a:spcBef>
                <a:spcPts val="105"/>
              </a:spcBef>
            </a:pPr>
            <a:r>
              <a:rPr lang="ru-RU" sz="1400" b="1" dirty="0" smtClean="0">
                <a:latin typeface="Times New Roman"/>
                <a:cs typeface="Times New Roman"/>
              </a:rPr>
              <a:t>Медалисты</a:t>
            </a:r>
            <a:r>
              <a:rPr lang="ru-RU" sz="1400" b="1" spc="-30" dirty="0" smtClean="0">
                <a:latin typeface="Times New Roman"/>
                <a:cs typeface="Times New Roman"/>
              </a:rPr>
              <a:t> </a:t>
            </a:r>
            <a:r>
              <a:rPr lang="ru-RU" sz="1400" b="1" dirty="0" smtClean="0">
                <a:latin typeface="Times New Roman"/>
                <a:cs typeface="Times New Roman"/>
              </a:rPr>
              <a:t>-</a:t>
            </a:r>
            <a:r>
              <a:rPr lang="ru-RU" sz="1400" b="1" spc="-50" dirty="0" smtClean="0">
                <a:latin typeface="Times New Roman"/>
                <a:cs typeface="Times New Roman"/>
              </a:rPr>
              <a:t> </a:t>
            </a:r>
            <a:r>
              <a:rPr lang="ru-RU" sz="1400" b="1" spc="-10" dirty="0" smtClean="0">
                <a:latin typeface="Times New Roman"/>
                <a:cs typeface="Times New Roman"/>
              </a:rPr>
              <a:t>2025:</a:t>
            </a:r>
            <a:endParaRPr lang="ru-RU" sz="1400" dirty="0" smtClean="0">
              <a:latin typeface="Times New Roman"/>
              <a:cs typeface="Times New Roman"/>
            </a:endParaRPr>
          </a:p>
          <a:p>
            <a:pPr marL="298450" indent="-285750">
              <a:lnSpc>
                <a:spcPct val="100000"/>
              </a:lnSpc>
              <a:buFont typeface="Wingdings" panose="05000000000000000000" pitchFamily="2" charset="2"/>
              <a:buChar char="ü"/>
            </a:pPr>
            <a:r>
              <a:rPr lang="ru-RU" sz="1400" b="1" dirty="0" smtClean="0">
                <a:latin typeface="Times New Roman"/>
                <a:cs typeface="Times New Roman"/>
              </a:rPr>
              <a:t>5</a:t>
            </a:r>
            <a:r>
              <a:rPr lang="ru-RU" sz="1400" b="1" spc="-35" dirty="0" smtClean="0">
                <a:latin typeface="Times New Roman"/>
                <a:cs typeface="Times New Roman"/>
              </a:rPr>
              <a:t> </a:t>
            </a:r>
            <a:r>
              <a:rPr lang="ru-RU" sz="1400" dirty="0" smtClean="0">
                <a:latin typeface="Times New Roman"/>
                <a:cs typeface="Times New Roman"/>
              </a:rPr>
              <a:t>выпускников</a:t>
            </a:r>
            <a:r>
              <a:rPr lang="ru-RU" sz="1400" spc="-35" dirty="0" smtClean="0">
                <a:latin typeface="Times New Roman"/>
                <a:cs typeface="Times New Roman"/>
              </a:rPr>
              <a:t> </a:t>
            </a:r>
            <a:r>
              <a:rPr lang="ru-RU" sz="1400" dirty="0" smtClean="0">
                <a:latin typeface="Times New Roman"/>
                <a:cs typeface="Times New Roman"/>
              </a:rPr>
              <a:t>–</a:t>
            </a:r>
            <a:r>
              <a:rPr lang="ru-RU" sz="1400" spc="-15" dirty="0" smtClean="0">
                <a:latin typeface="Times New Roman"/>
                <a:cs typeface="Times New Roman"/>
              </a:rPr>
              <a:t> </a:t>
            </a:r>
            <a:r>
              <a:rPr lang="ru-RU" sz="1400" dirty="0" smtClean="0">
                <a:latin typeface="Times New Roman"/>
                <a:cs typeface="Times New Roman"/>
              </a:rPr>
              <a:t>медаль</a:t>
            </a:r>
            <a:r>
              <a:rPr lang="ru-RU" sz="1400" spc="-20" dirty="0" smtClean="0">
                <a:latin typeface="Times New Roman"/>
                <a:cs typeface="Times New Roman"/>
              </a:rPr>
              <a:t> </a:t>
            </a:r>
            <a:r>
              <a:rPr lang="ru-RU" sz="1400" dirty="0" smtClean="0">
                <a:latin typeface="Times New Roman"/>
                <a:cs typeface="Times New Roman"/>
              </a:rPr>
              <a:t>«За</a:t>
            </a:r>
            <a:r>
              <a:rPr lang="ru-RU" sz="1400" spc="-10" dirty="0" smtClean="0">
                <a:latin typeface="Times New Roman"/>
                <a:cs typeface="Times New Roman"/>
              </a:rPr>
              <a:t> особые</a:t>
            </a:r>
            <a:endParaRPr lang="ru-RU" sz="1400" dirty="0" smtClean="0">
              <a:latin typeface="Times New Roman"/>
              <a:cs typeface="Times New Roman"/>
            </a:endParaRPr>
          </a:p>
          <a:p>
            <a:pPr marL="12700">
              <a:lnSpc>
                <a:spcPct val="100000"/>
              </a:lnSpc>
            </a:pPr>
            <a:r>
              <a:rPr lang="ru-RU" sz="1400" dirty="0" smtClean="0">
                <a:latin typeface="Times New Roman"/>
                <a:cs typeface="Times New Roman"/>
              </a:rPr>
              <a:t>успехи</a:t>
            </a:r>
            <a:r>
              <a:rPr lang="ru-RU" sz="1400" spc="-10" dirty="0" smtClean="0">
                <a:latin typeface="Times New Roman"/>
                <a:cs typeface="Times New Roman"/>
              </a:rPr>
              <a:t> </a:t>
            </a:r>
            <a:r>
              <a:rPr lang="ru-RU" sz="1400" dirty="0" smtClean="0">
                <a:latin typeface="Times New Roman"/>
                <a:cs typeface="Times New Roman"/>
              </a:rPr>
              <a:t>в</a:t>
            </a:r>
            <a:r>
              <a:rPr lang="ru-RU" sz="1400" spc="-15" dirty="0" smtClean="0">
                <a:latin typeface="Times New Roman"/>
                <a:cs typeface="Times New Roman"/>
              </a:rPr>
              <a:t> </a:t>
            </a:r>
            <a:r>
              <a:rPr lang="ru-RU" sz="1400" dirty="0" smtClean="0">
                <a:latin typeface="Times New Roman"/>
                <a:cs typeface="Times New Roman"/>
              </a:rPr>
              <a:t>учении</a:t>
            </a:r>
            <a:r>
              <a:rPr lang="ru-RU" sz="1400" spc="-5" dirty="0" smtClean="0">
                <a:latin typeface="Times New Roman"/>
                <a:cs typeface="Times New Roman"/>
              </a:rPr>
              <a:t> </a:t>
            </a:r>
            <a:r>
              <a:rPr lang="ru-RU" sz="1400" dirty="0" smtClean="0">
                <a:latin typeface="Times New Roman"/>
                <a:cs typeface="Times New Roman"/>
              </a:rPr>
              <a:t>1</a:t>
            </a:r>
            <a:r>
              <a:rPr lang="ru-RU" sz="1400" spc="-20" dirty="0" smtClean="0">
                <a:latin typeface="Times New Roman"/>
                <a:cs typeface="Times New Roman"/>
              </a:rPr>
              <a:t> </a:t>
            </a:r>
            <a:r>
              <a:rPr lang="ru-RU" sz="1400" spc="-10" dirty="0" smtClean="0">
                <a:latin typeface="Times New Roman"/>
                <a:cs typeface="Times New Roman"/>
              </a:rPr>
              <a:t>степени» (МБОУ «СОШ» с. Сергеевка – 2 чел., МБОУ «СОШ» с. </a:t>
            </a:r>
            <a:r>
              <a:rPr lang="ru-RU" sz="1400" spc="-10" dirty="0" err="1" smtClean="0">
                <a:latin typeface="Times New Roman"/>
                <a:cs typeface="Times New Roman"/>
              </a:rPr>
              <a:t>Вл</a:t>
            </a:r>
            <a:r>
              <a:rPr lang="ru-RU" sz="1400" spc="-10" dirty="0" smtClean="0">
                <a:latin typeface="Times New Roman"/>
                <a:cs typeface="Times New Roman"/>
              </a:rPr>
              <a:t>-Александровское – 1 чел., МБОУ «СОШ» с. Золотая Долина – 1 чел., МБОУ «СОШ» п. </a:t>
            </a:r>
            <a:r>
              <a:rPr lang="ru-RU" sz="1400" spc="-10" dirty="0" err="1" smtClean="0">
                <a:latin typeface="Times New Roman"/>
                <a:cs typeface="Times New Roman"/>
              </a:rPr>
              <a:t>Волчанец</a:t>
            </a:r>
            <a:r>
              <a:rPr lang="ru-RU" sz="1400" spc="-10" dirty="0" smtClean="0">
                <a:latin typeface="Times New Roman"/>
                <a:cs typeface="Times New Roman"/>
              </a:rPr>
              <a:t> – 1 чел.) </a:t>
            </a:r>
            <a:endParaRPr lang="ru-RU" sz="1400" dirty="0" smtClean="0">
              <a:latin typeface="Times New Roman"/>
              <a:cs typeface="Times New Roman"/>
            </a:endParaRPr>
          </a:p>
          <a:p>
            <a:pPr marL="298450" marR="5080" indent="-285750">
              <a:lnSpc>
                <a:spcPct val="100000"/>
              </a:lnSpc>
              <a:buFont typeface="Wingdings" panose="05000000000000000000" pitchFamily="2" charset="2"/>
              <a:buChar char="ü"/>
            </a:pPr>
            <a:r>
              <a:rPr lang="ru-RU" sz="1400" b="1" dirty="0" smtClean="0">
                <a:latin typeface="Times New Roman"/>
                <a:cs typeface="Times New Roman"/>
              </a:rPr>
              <a:t>1</a:t>
            </a:r>
            <a:r>
              <a:rPr lang="ru-RU" sz="1400" b="1" spc="-35" dirty="0" smtClean="0">
                <a:latin typeface="Times New Roman"/>
                <a:cs typeface="Times New Roman"/>
              </a:rPr>
              <a:t> </a:t>
            </a:r>
            <a:r>
              <a:rPr lang="ru-RU" sz="1400" dirty="0" smtClean="0">
                <a:latin typeface="Times New Roman"/>
                <a:cs typeface="Times New Roman"/>
              </a:rPr>
              <a:t>выпускников</a:t>
            </a:r>
            <a:r>
              <a:rPr lang="ru-RU" sz="1400" spc="-35" dirty="0" smtClean="0">
                <a:latin typeface="Times New Roman"/>
                <a:cs typeface="Times New Roman"/>
              </a:rPr>
              <a:t> </a:t>
            </a:r>
            <a:r>
              <a:rPr lang="ru-RU" sz="1400" dirty="0" smtClean="0">
                <a:latin typeface="Times New Roman"/>
                <a:cs typeface="Times New Roman"/>
              </a:rPr>
              <a:t>–</a:t>
            </a:r>
            <a:r>
              <a:rPr lang="ru-RU" sz="1400" spc="-15" dirty="0" smtClean="0">
                <a:latin typeface="Times New Roman"/>
                <a:cs typeface="Times New Roman"/>
              </a:rPr>
              <a:t> </a:t>
            </a:r>
            <a:r>
              <a:rPr lang="ru-RU" sz="1400" dirty="0" smtClean="0">
                <a:latin typeface="Times New Roman"/>
                <a:cs typeface="Times New Roman"/>
              </a:rPr>
              <a:t>медаль</a:t>
            </a:r>
            <a:r>
              <a:rPr lang="ru-RU" sz="1400" spc="-20" dirty="0" smtClean="0">
                <a:latin typeface="Times New Roman"/>
                <a:cs typeface="Times New Roman"/>
              </a:rPr>
              <a:t> </a:t>
            </a:r>
            <a:r>
              <a:rPr lang="ru-RU" sz="1400" dirty="0" smtClean="0">
                <a:latin typeface="Times New Roman"/>
                <a:cs typeface="Times New Roman"/>
              </a:rPr>
              <a:t>«За</a:t>
            </a:r>
            <a:r>
              <a:rPr lang="ru-RU" sz="1400" spc="-10" dirty="0" smtClean="0">
                <a:latin typeface="Times New Roman"/>
                <a:cs typeface="Times New Roman"/>
              </a:rPr>
              <a:t> особые </a:t>
            </a:r>
            <a:r>
              <a:rPr lang="ru-RU" sz="1400" dirty="0" smtClean="0">
                <a:latin typeface="Times New Roman"/>
                <a:cs typeface="Times New Roman"/>
              </a:rPr>
              <a:t>успехи</a:t>
            </a:r>
            <a:r>
              <a:rPr lang="ru-RU" sz="1400" spc="-5" dirty="0" smtClean="0">
                <a:latin typeface="Times New Roman"/>
                <a:cs typeface="Times New Roman"/>
              </a:rPr>
              <a:t> </a:t>
            </a:r>
            <a:r>
              <a:rPr lang="ru-RU" sz="1400" dirty="0" smtClean="0">
                <a:latin typeface="Times New Roman"/>
                <a:cs typeface="Times New Roman"/>
              </a:rPr>
              <a:t>в</a:t>
            </a:r>
            <a:r>
              <a:rPr lang="ru-RU" sz="1400" spc="-15" dirty="0" smtClean="0">
                <a:latin typeface="Times New Roman"/>
                <a:cs typeface="Times New Roman"/>
              </a:rPr>
              <a:t> </a:t>
            </a:r>
            <a:r>
              <a:rPr lang="ru-RU" sz="1400" dirty="0" smtClean="0">
                <a:latin typeface="Times New Roman"/>
                <a:cs typeface="Times New Roman"/>
              </a:rPr>
              <a:t>учении</a:t>
            </a:r>
            <a:r>
              <a:rPr lang="ru-RU" sz="1400" spc="-5" dirty="0" smtClean="0">
                <a:latin typeface="Times New Roman"/>
                <a:cs typeface="Times New Roman"/>
              </a:rPr>
              <a:t> </a:t>
            </a:r>
            <a:r>
              <a:rPr lang="ru-RU" sz="1400" dirty="0" smtClean="0">
                <a:latin typeface="Times New Roman"/>
                <a:cs typeface="Times New Roman"/>
              </a:rPr>
              <a:t>2</a:t>
            </a:r>
            <a:r>
              <a:rPr lang="ru-RU" sz="1400" spc="-20" dirty="0" smtClean="0">
                <a:latin typeface="Times New Roman"/>
                <a:cs typeface="Times New Roman"/>
              </a:rPr>
              <a:t> </a:t>
            </a:r>
            <a:r>
              <a:rPr lang="ru-RU" sz="1400" spc="-10" dirty="0" smtClean="0">
                <a:latin typeface="Times New Roman"/>
                <a:cs typeface="Times New Roman"/>
              </a:rPr>
              <a:t>степени» (МБОУ «СОШ» с. Сергеевка)</a:t>
            </a:r>
            <a:endParaRPr lang="ru-RU" sz="1400" dirty="0">
              <a:latin typeface="Times New Roman"/>
              <a:cs typeface="Times New Roman"/>
            </a:endParaRPr>
          </a:p>
        </p:txBody>
      </p:sp>
      <p:pic>
        <p:nvPicPr>
          <p:cNvPr id="19" name="Рисунок 18" descr="https://xn--90anmicge.xn--p1ai/wp-content/uploads/2025/07/IMG_0190-768x576.jpg"/>
          <p:cNvPicPr/>
          <p:nvPr/>
        </p:nvPicPr>
        <p:blipFill>
          <a:blip r:embed="rId7">
            <a:extLst>
              <a:ext uri="{28A0092B-C50C-407E-A947-70E740481C1C}">
                <a14:useLocalDpi xmlns:a14="http://schemas.microsoft.com/office/drawing/2010/main" val="0"/>
              </a:ext>
            </a:extLst>
          </a:blip>
          <a:srcRect/>
          <a:stretch>
            <a:fillRect/>
          </a:stretch>
        </p:blipFill>
        <p:spPr bwMode="auto">
          <a:xfrm>
            <a:off x="4627935" y="1115214"/>
            <a:ext cx="3204210" cy="2402840"/>
          </a:xfrm>
          <a:prstGeom prst="rect">
            <a:avLst/>
          </a:prstGeom>
          <a:noFill/>
          <a:ln>
            <a:noFill/>
          </a:ln>
        </p:spPr>
      </p:pic>
      <p:pic>
        <p:nvPicPr>
          <p:cNvPr id="2050" name="Picture 2" descr="https://xn--90anmicge.xn--p1ai/wp-content/uploads/2025/07/IMG_01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48800" y="4267453"/>
            <a:ext cx="2772591" cy="2168951"/>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4996211" y="4600906"/>
            <a:ext cx="4191000" cy="1384995"/>
          </a:xfrm>
          <a:prstGeom prst="rect">
            <a:avLst/>
          </a:prstGeom>
        </p:spPr>
        <p:txBody>
          <a:bodyPr wrap="square">
            <a:spAutoFit/>
          </a:bodyPr>
          <a:lstStyle/>
          <a:p>
            <a:pPr marL="753110">
              <a:lnSpc>
                <a:spcPct val="100000"/>
              </a:lnSpc>
              <a:spcBef>
                <a:spcPts val="105"/>
              </a:spcBef>
            </a:pPr>
            <a:r>
              <a:rPr lang="ru-RU" sz="1400" b="1" dirty="0" smtClean="0">
                <a:latin typeface="Times New Roman"/>
                <a:cs typeface="Times New Roman"/>
              </a:rPr>
              <a:t>Аттестаты с отличием (9 класс):</a:t>
            </a:r>
            <a:endParaRPr lang="ru-RU" sz="1400" dirty="0" smtClean="0">
              <a:latin typeface="Times New Roman"/>
              <a:cs typeface="Times New Roman"/>
            </a:endParaRPr>
          </a:p>
          <a:p>
            <a:pPr marL="299085" indent="-286385">
              <a:lnSpc>
                <a:spcPct val="100000"/>
              </a:lnSpc>
              <a:buFont typeface="Wingdings"/>
              <a:buChar char=""/>
              <a:tabLst>
                <a:tab pos="299085" algn="l"/>
              </a:tabLst>
            </a:pPr>
            <a:r>
              <a:rPr lang="ru-RU" sz="1400" spc="-10" dirty="0" smtClean="0">
                <a:latin typeface="Times New Roman"/>
                <a:cs typeface="Times New Roman"/>
              </a:rPr>
              <a:t>МБОУ «СОШ» с. Сергеевка – 5 чел.;</a:t>
            </a:r>
          </a:p>
          <a:p>
            <a:pPr marL="299085" indent="-286385">
              <a:lnSpc>
                <a:spcPct val="100000"/>
              </a:lnSpc>
              <a:buFont typeface="Wingdings"/>
              <a:buChar char=""/>
              <a:tabLst>
                <a:tab pos="299085" algn="l"/>
              </a:tabLst>
            </a:pPr>
            <a:r>
              <a:rPr lang="ru-RU" sz="1400" spc="-10" dirty="0" smtClean="0">
                <a:latin typeface="Times New Roman"/>
                <a:cs typeface="Times New Roman"/>
              </a:rPr>
              <a:t>МБОУ «СОШ» с. </a:t>
            </a:r>
            <a:r>
              <a:rPr lang="ru-RU" sz="1400" spc="-10" dirty="0" err="1" smtClean="0">
                <a:latin typeface="Times New Roman"/>
                <a:cs typeface="Times New Roman"/>
              </a:rPr>
              <a:t>Вл</a:t>
            </a:r>
            <a:r>
              <a:rPr lang="ru-RU" sz="1400" spc="-10" dirty="0" smtClean="0">
                <a:latin typeface="Times New Roman"/>
                <a:cs typeface="Times New Roman"/>
              </a:rPr>
              <a:t>-Александровское – 2 чел.;</a:t>
            </a:r>
          </a:p>
          <a:p>
            <a:pPr marL="299085" indent="-286385">
              <a:lnSpc>
                <a:spcPct val="100000"/>
              </a:lnSpc>
              <a:buFont typeface="Wingdings"/>
              <a:buChar char=""/>
              <a:tabLst>
                <a:tab pos="299085" algn="l"/>
              </a:tabLst>
            </a:pPr>
            <a:r>
              <a:rPr lang="ru-RU" sz="1400" spc="-10" dirty="0" smtClean="0">
                <a:latin typeface="Times New Roman"/>
                <a:cs typeface="Times New Roman"/>
              </a:rPr>
              <a:t>МБОУ «СОШ» пос. Николаевка – 1 чел.;</a:t>
            </a:r>
          </a:p>
          <a:p>
            <a:pPr marL="299085" indent="-286385">
              <a:lnSpc>
                <a:spcPct val="100000"/>
              </a:lnSpc>
              <a:buFont typeface="Wingdings"/>
              <a:buChar char=""/>
              <a:tabLst>
                <a:tab pos="299085" algn="l"/>
              </a:tabLst>
            </a:pPr>
            <a:r>
              <a:rPr lang="ru-RU" sz="1400" spc="-10" dirty="0" smtClean="0">
                <a:latin typeface="Times New Roman"/>
                <a:cs typeface="Times New Roman"/>
              </a:rPr>
              <a:t>МБОУ «СОШ» с. Золотая Долина – 1 чел.;</a:t>
            </a:r>
          </a:p>
          <a:p>
            <a:pPr marL="299085" indent="-286385">
              <a:lnSpc>
                <a:spcPct val="100000"/>
              </a:lnSpc>
              <a:buFont typeface="Wingdings"/>
              <a:buChar char=""/>
              <a:tabLst>
                <a:tab pos="299085" algn="l"/>
              </a:tabLst>
            </a:pPr>
            <a:r>
              <a:rPr lang="ru-RU" sz="1400" spc="-10" dirty="0" smtClean="0">
                <a:latin typeface="Times New Roman"/>
                <a:cs typeface="Times New Roman"/>
              </a:rPr>
              <a:t>МБОУ «СОШ» с. Хмыловка – 1 чел.</a:t>
            </a:r>
          </a:p>
        </p:txBody>
      </p:sp>
      <p:pic>
        <p:nvPicPr>
          <p:cNvPr id="2052" name="Picture 4" descr="https://xn--90anmicge.xn--p1ai/wp-content/uploads/2025/07/IMG_019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365" y="3998003"/>
            <a:ext cx="39624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307214" y="2047922"/>
            <a:ext cx="3959986" cy="954107"/>
          </a:xfrm>
          <a:prstGeom prst="rect">
            <a:avLst/>
          </a:prstGeom>
        </p:spPr>
        <p:txBody>
          <a:bodyPr wrap="square">
            <a:spAutoFit/>
          </a:bodyPr>
          <a:lstStyle/>
          <a:p>
            <a:pPr lvl="0"/>
            <a:r>
              <a:rPr lang="ru-RU" sz="1400" dirty="0">
                <a:latin typeface="Times New Roman" panose="02020603050405020304" pitchFamily="18" charset="0"/>
                <a:cs typeface="Times New Roman" panose="02020603050405020304" pitchFamily="18" charset="0"/>
              </a:rPr>
              <a:t>МБОУ «СОШ» с. </a:t>
            </a:r>
            <a:r>
              <a:rPr lang="ru-RU" sz="1400" dirty="0" err="1">
                <a:latin typeface="Times New Roman" panose="02020603050405020304" pitchFamily="18" charset="0"/>
                <a:cs typeface="Times New Roman" panose="02020603050405020304" pitchFamily="18" charset="0"/>
              </a:rPr>
              <a:t>Вл</a:t>
            </a:r>
            <a:r>
              <a:rPr lang="ru-RU" sz="1400" dirty="0">
                <a:latin typeface="Times New Roman" panose="02020603050405020304" pitchFamily="18" charset="0"/>
                <a:cs typeface="Times New Roman" panose="02020603050405020304" pitchFamily="18" charset="0"/>
              </a:rPr>
              <a:t>-Александровское – 3 чел.;</a:t>
            </a:r>
          </a:p>
          <a:p>
            <a:pPr lvl="0"/>
            <a:r>
              <a:rPr lang="ru-RU" sz="1400" dirty="0">
                <a:latin typeface="Times New Roman" panose="02020603050405020304" pitchFamily="18" charset="0"/>
                <a:cs typeface="Times New Roman" panose="02020603050405020304" pitchFamily="18" charset="0"/>
              </a:rPr>
              <a:t>МБОУ «СОШ» с. Сергеевка – 3 чел.;</a:t>
            </a:r>
          </a:p>
          <a:p>
            <a:pPr lvl="0"/>
            <a:r>
              <a:rPr lang="ru-RU" sz="1400" dirty="0">
                <a:latin typeface="Times New Roman" panose="02020603050405020304" pitchFamily="18" charset="0"/>
                <a:cs typeface="Times New Roman" panose="02020603050405020304" pitchFamily="18" charset="0"/>
              </a:rPr>
              <a:t>МБОУ «СОШ» с. Золотая Долина – 1 чел.;</a:t>
            </a:r>
          </a:p>
          <a:p>
            <a:pPr lvl="0"/>
            <a:r>
              <a:rPr lang="ru-RU" sz="1400" dirty="0">
                <a:latin typeface="Times New Roman" panose="02020603050405020304" pitchFamily="18" charset="0"/>
                <a:cs typeface="Times New Roman" panose="02020603050405020304" pitchFamily="18" charset="0"/>
              </a:rPr>
              <a:t>МБОУ «СОШ» с. Фроловка – 1 чел.</a:t>
            </a:r>
          </a:p>
        </p:txBody>
      </p:sp>
      <p:pic>
        <p:nvPicPr>
          <p:cNvPr id="23" name="object 8"/>
          <p:cNvPicPr/>
          <p:nvPr/>
        </p:nvPicPr>
        <p:blipFill>
          <a:blip r:embed="rId10" cstate="print"/>
          <a:stretch>
            <a:fillRect/>
          </a:stretch>
        </p:blipFill>
        <p:spPr>
          <a:xfrm>
            <a:off x="9046187" y="-76200"/>
            <a:ext cx="3308466"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76200" y="0"/>
              <a:ext cx="12115800" cy="6857998"/>
            </a:xfrm>
            <a:prstGeom prst="rect">
              <a:avLst/>
            </a:prstGeom>
          </p:spPr>
        </p:pic>
        <p:pic>
          <p:nvPicPr>
            <p:cNvPr id="4" name="object 4"/>
            <p:cNvPicPr/>
            <p:nvPr/>
          </p:nvPicPr>
          <p:blipFill>
            <a:blip r:embed="rId3" cstate="print"/>
            <a:stretch>
              <a:fillRect/>
            </a:stretch>
          </p:blipFill>
          <p:spPr>
            <a:xfrm>
              <a:off x="0" y="150876"/>
              <a:ext cx="9560814" cy="151257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 dirty="0"/>
              <a:t>ОРГАНИЗАЦИЯ</a:t>
            </a:r>
            <a:r>
              <a:rPr spc="-55" dirty="0"/>
              <a:t> </a:t>
            </a:r>
            <a:r>
              <a:rPr spc="-30" dirty="0"/>
              <a:t>ВОСПИТАТЕЛЬНОЙ</a:t>
            </a:r>
            <a:r>
              <a:rPr spc="-25" dirty="0"/>
              <a:t> </a:t>
            </a:r>
            <a:r>
              <a:rPr spc="-10" dirty="0"/>
              <a:t>РАБОТЫ</a:t>
            </a:r>
          </a:p>
        </p:txBody>
      </p:sp>
      <p:pic>
        <p:nvPicPr>
          <p:cNvPr id="9" name="object 9"/>
          <p:cNvPicPr/>
          <p:nvPr/>
        </p:nvPicPr>
        <p:blipFill>
          <a:blip r:embed="rId4" cstate="print"/>
          <a:stretch>
            <a:fillRect/>
          </a:stretch>
        </p:blipFill>
        <p:spPr>
          <a:xfrm>
            <a:off x="531876" y="990587"/>
            <a:ext cx="5610606" cy="698766"/>
          </a:xfrm>
          <a:prstGeom prst="rect">
            <a:avLst/>
          </a:prstGeom>
        </p:spPr>
      </p:pic>
      <p:sp>
        <p:nvSpPr>
          <p:cNvPr id="10" name="object 10"/>
          <p:cNvSpPr txBox="1"/>
          <p:nvPr/>
        </p:nvSpPr>
        <p:spPr>
          <a:xfrm>
            <a:off x="704189" y="1125169"/>
            <a:ext cx="3890010" cy="300355"/>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Детские</a:t>
            </a:r>
            <a:r>
              <a:rPr sz="1800" b="1" spc="-60" dirty="0">
                <a:latin typeface="Times New Roman"/>
                <a:cs typeface="Times New Roman"/>
              </a:rPr>
              <a:t> </a:t>
            </a:r>
            <a:r>
              <a:rPr sz="1800" b="1" dirty="0">
                <a:latin typeface="Times New Roman"/>
                <a:cs typeface="Times New Roman"/>
              </a:rPr>
              <a:t>общественные</a:t>
            </a:r>
            <a:r>
              <a:rPr sz="1800" b="1" spc="-35" dirty="0">
                <a:latin typeface="Times New Roman"/>
                <a:cs typeface="Times New Roman"/>
              </a:rPr>
              <a:t> </a:t>
            </a:r>
            <a:r>
              <a:rPr sz="1800" b="1" spc="-10" dirty="0">
                <a:latin typeface="Times New Roman"/>
                <a:cs typeface="Times New Roman"/>
              </a:rPr>
              <a:t>объединения:</a:t>
            </a:r>
            <a:endParaRPr sz="1800">
              <a:latin typeface="Times New Roman"/>
              <a:cs typeface="Times New Roman"/>
            </a:endParaRPr>
          </a:p>
        </p:txBody>
      </p:sp>
      <p:grpSp>
        <p:nvGrpSpPr>
          <p:cNvPr id="11" name="object 11"/>
          <p:cNvGrpSpPr/>
          <p:nvPr/>
        </p:nvGrpSpPr>
        <p:grpSpPr>
          <a:xfrm>
            <a:off x="272795" y="1485900"/>
            <a:ext cx="9817100" cy="2287270"/>
            <a:chOff x="272795" y="1485900"/>
            <a:chExt cx="9817100" cy="2287270"/>
          </a:xfrm>
        </p:grpSpPr>
        <p:pic>
          <p:nvPicPr>
            <p:cNvPr id="12" name="object 12"/>
            <p:cNvPicPr/>
            <p:nvPr/>
          </p:nvPicPr>
          <p:blipFill>
            <a:blip r:embed="rId5" cstate="print"/>
            <a:stretch>
              <a:fillRect/>
            </a:stretch>
          </p:blipFill>
          <p:spPr>
            <a:xfrm>
              <a:off x="6993636" y="1485900"/>
              <a:ext cx="1513331" cy="1481327"/>
            </a:xfrm>
            <a:prstGeom prst="rect">
              <a:avLst/>
            </a:prstGeom>
          </p:spPr>
        </p:pic>
        <p:pic>
          <p:nvPicPr>
            <p:cNvPr id="13" name="object 13"/>
            <p:cNvPicPr/>
            <p:nvPr/>
          </p:nvPicPr>
          <p:blipFill>
            <a:blip r:embed="rId6" cstate="print"/>
            <a:stretch>
              <a:fillRect/>
            </a:stretch>
          </p:blipFill>
          <p:spPr>
            <a:xfrm>
              <a:off x="7123176" y="1615439"/>
              <a:ext cx="1258824" cy="1226819"/>
            </a:xfrm>
            <a:prstGeom prst="rect">
              <a:avLst/>
            </a:prstGeom>
          </p:spPr>
        </p:pic>
        <p:pic>
          <p:nvPicPr>
            <p:cNvPr id="14" name="object 14"/>
            <p:cNvPicPr/>
            <p:nvPr/>
          </p:nvPicPr>
          <p:blipFill>
            <a:blip r:embed="rId7" cstate="print"/>
            <a:stretch>
              <a:fillRect/>
            </a:stretch>
          </p:blipFill>
          <p:spPr>
            <a:xfrm>
              <a:off x="1866899" y="1488947"/>
              <a:ext cx="1763268" cy="1760219"/>
            </a:xfrm>
            <a:prstGeom prst="rect">
              <a:avLst/>
            </a:prstGeom>
          </p:spPr>
        </p:pic>
        <p:pic>
          <p:nvPicPr>
            <p:cNvPr id="15" name="object 15"/>
            <p:cNvPicPr/>
            <p:nvPr/>
          </p:nvPicPr>
          <p:blipFill>
            <a:blip r:embed="rId8" cstate="print"/>
            <a:stretch>
              <a:fillRect/>
            </a:stretch>
          </p:blipFill>
          <p:spPr>
            <a:xfrm>
              <a:off x="1996440" y="1618487"/>
              <a:ext cx="1508760" cy="1505712"/>
            </a:xfrm>
            <a:prstGeom prst="rect">
              <a:avLst/>
            </a:prstGeom>
          </p:spPr>
        </p:pic>
        <p:pic>
          <p:nvPicPr>
            <p:cNvPr id="16" name="object 16"/>
            <p:cNvPicPr/>
            <p:nvPr/>
          </p:nvPicPr>
          <p:blipFill>
            <a:blip r:embed="rId9" cstate="print"/>
            <a:stretch>
              <a:fillRect/>
            </a:stretch>
          </p:blipFill>
          <p:spPr>
            <a:xfrm>
              <a:off x="5280660" y="1904987"/>
              <a:ext cx="1493519" cy="1115580"/>
            </a:xfrm>
            <a:prstGeom prst="rect">
              <a:avLst/>
            </a:prstGeom>
          </p:spPr>
        </p:pic>
        <p:pic>
          <p:nvPicPr>
            <p:cNvPr id="17" name="object 17"/>
            <p:cNvPicPr/>
            <p:nvPr/>
          </p:nvPicPr>
          <p:blipFill>
            <a:blip r:embed="rId10" cstate="print"/>
            <a:stretch>
              <a:fillRect/>
            </a:stretch>
          </p:blipFill>
          <p:spPr>
            <a:xfrm>
              <a:off x="5410199" y="2034540"/>
              <a:ext cx="1239011" cy="861060"/>
            </a:xfrm>
            <a:prstGeom prst="rect">
              <a:avLst/>
            </a:prstGeom>
          </p:spPr>
        </p:pic>
        <p:pic>
          <p:nvPicPr>
            <p:cNvPr id="18" name="object 18"/>
            <p:cNvPicPr/>
            <p:nvPr/>
          </p:nvPicPr>
          <p:blipFill>
            <a:blip r:embed="rId11" cstate="print"/>
            <a:stretch>
              <a:fillRect/>
            </a:stretch>
          </p:blipFill>
          <p:spPr>
            <a:xfrm>
              <a:off x="8744712" y="1709927"/>
              <a:ext cx="1344929" cy="1305306"/>
            </a:xfrm>
            <a:prstGeom prst="rect">
              <a:avLst/>
            </a:prstGeom>
          </p:spPr>
        </p:pic>
        <p:pic>
          <p:nvPicPr>
            <p:cNvPr id="19" name="object 19"/>
            <p:cNvPicPr/>
            <p:nvPr/>
          </p:nvPicPr>
          <p:blipFill>
            <a:blip r:embed="rId12" cstate="print"/>
            <a:stretch>
              <a:fillRect/>
            </a:stretch>
          </p:blipFill>
          <p:spPr>
            <a:xfrm>
              <a:off x="547115" y="1766303"/>
              <a:ext cx="1254264" cy="1254264"/>
            </a:xfrm>
            <a:prstGeom prst="rect">
              <a:avLst/>
            </a:prstGeom>
          </p:spPr>
        </p:pic>
        <p:pic>
          <p:nvPicPr>
            <p:cNvPr id="20" name="object 20"/>
            <p:cNvPicPr/>
            <p:nvPr/>
          </p:nvPicPr>
          <p:blipFill>
            <a:blip r:embed="rId13" cstate="print"/>
            <a:stretch>
              <a:fillRect/>
            </a:stretch>
          </p:blipFill>
          <p:spPr>
            <a:xfrm>
              <a:off x="676655" y="1895855"/>
              <a:ext cx="999744" cy="999744"/>
            </a:xfrm>
            <a:prstGeom prst="rect">
              <a:avLst/>
            </a:prstGeom>
          </p:spPr>
        </p:pic>
        <p:pic>
          <p:nvPicPr>
            <p:cNvPr id="21" name="object 21"/>
            <p:cNvPicPr/>
            <p:nvPr/>
          </p:nvPicPr>
          <p:blipFill>
            <a:blip r:embed="rId14" cstate="print"/>
            <a:stretch>
              <a:fillRect/>
            </a:stretch>
          </p:blipFill>
          <p:spPr>
            <a:xfrm>
              <a:off x="3604260" y="1897392"/>
              <a:ext cx="1556003" cy="1123175"/>
            </a:xfrm>
            <a:prstGeom prst="rect">
              <a:avLst/>
            </a:prstGeom>
          </p:spPr>
        </p:pic>
        <p:pic>
          <p:nvPicPr>
            <p:cNvPr id="22" name="object 22"/>
            <p:cNvPicPr/>
            <p:nvPr/>
          </p:nvPicPr>
          <p:blipFill>
            <a:blip r:embed="rId15" cstate="print"/>
            <a:stretch>
              <a:fillRect/>
            </a:stretch>
          </p:blipFill>
          <p:spPr>
            <a:xfrm>
              <a:off x="3733799" y="2026919"/>
              <a:ext cx="1301496" cy="868679"/>
            </a:xfrm>
            <a:prstGeom prst="rect">
              <a:avLst/>
            </a:prstGeom>
          </p:spPr>
        </p:pic>
        <p:pic>
          <p:nvPicPr>
            <p:cNvPr id="23" name="object 23"/>
            <p:cNvPicPr/>
            <p:nvPr/>
          </p:nvPicPr>
          <p:blipFill>
            <a:blip r:embed="rId16" cstate="print"/>
            <a:stretch>
              <a:fillRect/>
            </a:stretch>
          </p:blipFill>
          <p:spPr>
            <a:xfrm>
              <a:off x="272795" y="2991599"/>
              <a:ext cx="1602486" cy="781062"/>
            </a:xfrm>
            <a:prstGeom prst="rect">
              <a:avLst/>
            </a:prstGeom>
          </p:spPr>
        </p:pic>
      </p:grpSp>
      <p:sp>
        <p:nvSpPr>
          <p:cNvPr id="24" name="object 24"/>
          <p:cNvSpPr txBox="1"/>
          <p:nvPr/>
        </p:nvSpPr>
        <p:spPr>
          <a:xfrm>
            <a:off x="447852" y="3040507"/>
            <a:ext cx="1256030" cy="574040"/>
          </a:xfrm>
          <a:prstGeom prst="rect">
            <a:avLst/>
          </a:prstGeom>
        </p:spPr>
        <p:txBody>
          <a:bodyPr vert="horz" wrap="square" lIns="0" tIns="12700" rIns="0" bIns="0" rtlCol="0">
            <a:spAutoFit/>
          </a:bodyPr>
          <a:lstStyle/>
          <a:p>
            <a:pPr marL="12700" marR="5080" indent="247015">
              <a:lnSpc>
                <a:spcPct val="100000"/>
              </a:lnSpc>
              <a:spcBef>
                <a:spcPts val="100"/>
              </a:spcBef>
            </a:pPr>
            <a:r>
              <a:rPr sz="1200" spc="-10" dirty="0">
                <a:latin typeface="Times New Roman"/>
                <a:cs typeface="Times New Roman"/>
              </a:rPr>
              <a:t>Первичные </a:t>
            </a:r>
            <a:r>
              <a:rPr sz="1200" dirty="0">
                <a:latin typeface="Times New Roman"/>
                <a:cs typeface="Times New Roman"/>
              </a:rPr>
              <a:t>отделения</a:t>
            </a:r>
            <a:r>
              <a:rPr sz="1200" spc="-65" dirty="0">
                <a:latin typeface="Times New Roman"/>
                <a:cs typeface="Times New Roman"/>
              </a:rPr>
              <a:t> </a:t>
            </a:r>
            <a:r>
              <a:rPr sz="1200" spc="-20" dirty="0">
                <a:latin typeface="Times New Roman"/>
                <a:cs typeface="Times New Roman"/>
              </a:rPr>
              <a:t>РДДМ</a:t>
            </a:r>
            <a:r>
              <a:rPr sz="1200" spc="-55" dirty="0">
                <a:latin typeface="Times New Roman"/>
                <a:cs typeface="Times New Roman"/>
              </a:rPr>
              <a:t> </a:t>
            </a:r>
            <a:r>
              <a:rPr sz="1200" spc="-50" dirty="0">
                <a:latin typeface="Times New Roman"/>
                <a:cs typeface="Times New Roman"/>
              </a:rPr>
              <a:t>– </a:t>
            </a:r>
            <a:r>
              <a:rPr lang="ru-RU" sz="1200" dirty="0" smtClean="0">
                <a:latin typeface="Times New Roman"/>
                <a:cs typeface="Times New Roman"/>
              </a:rPr>
              <a:t>1005</a:t>
            </a:r>
            <a:r>
              <a:rPr sz="1200" spc="-10" dirty="0" smtClean="0">
                <a:latin typeface="Times New Roman"/>
                <a:cs typeface="Times New Roman"/>
              </a:rPr>
              <a:t> </a:t>
            </a:r>
            <a:r>
              <a:rPr sz="1200" spc="-20" dirty="0">
                <a:latin typeface="Times New Roman"/>
                <a:cs typeface="Times New Roman"/>
              </a:rPr>
              <a:t>обучающихся</a:t>
            </a:r>
            <a:endParaRPr sz="1200" dirty="0">
              <a:latin typeface="Times New Roman"/>
              <a:cs typeface="Times New Roman"/>
            </a:endParaRPr>
          </a:p>
        </p:txBody>
      </p:sp>
      <p:pic>
        <p:nvPicPr>
          <p:cNvPr id="25" name="object 25"/>
          <p:cNvPicPr/>
          <p:nvPr/>
        </p:nvPicPr>
        <p:blipFill>
          <a:blip r:embed="rId17" cstate="print"/>
          <a:stretch>
            <a:fillRect/>
          </a:stretch>
        </p:blipFill>
        <p:spPr>
          <a:xfrm>
            <a:off x="1856232" y="2976359"/>
            <a:ext cx="1695449" cy="781062"/>
          </a:xfrm>
          <a:prstGeom prst="rect">
            <a:avLst/>
          </a:prstGeom>
        </p:spPr>
      </p:pic>
      <p:sp>
        <p:nvSpPr>
          <p:cNvPr id="26" name="object 26"/>
          <p:cNvSpPr txBox="1"/>
          <p:nvPr/>
        </p:nvSpPr>
        <p:spPr>
          <a:xfrm>
            <a:off x="2029205" y="3025902"/>
            <a:ext cx="1353185" cy="574040"/>
          </a:xfrm>
          <a:prstGeom prst="rect">
            <a:avLst/>
          </a:prstGeom>
        </p:spPr>
        <p:txBody>
          <a:bodyPr vert="horz" wrap="square" lIns="0" tIns="12700" rIns="0" bIns="0" rtlCol="0">
            <a:spAutoFit/>
          </a:bodyPr>
          <a:lstStyle/>
          <a:p>
            <a:pPr marL="12700" marR="5080" indent="203835">
              <a:lnSpc>
                <a:spcPct val="100000"/>
              </a:lnSpc>
              <a:spcBef>
                <a:spcPts val="100"/>
              </a:spcBef>
            </a:pPr>
            <a:r>
              <a:rPr sz="1200" spc="-10" dirty="0">
                <a:latin typeface="Times New Roman"/>
                <a:cs typeface="Times New Roman"/>
              </a:rPr>
              <a:t>Юнармейские </a:t>
            </a:r>
            <a:r>
              <a:rPr sz="1200" dirty="0">
                <a:latin typeface="Times New Roman"/>
                <a:cs typeface="Times New Roman"/>
              </a:rPr>
              <a:t>отряды</a:t>
            </a:r>
            <a:r>
              <a:rPr sz="1200" spc="-1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a:latin typeface="Times New Roman"/>
                <a:cs typeface="Times New Roman"/>
              </a:rPr>
              <a:t>6</a:t>
            </a:r>
            <a:r>
              <a:rPr sz="1200" spc="-5" dirty="0" smtClean="0">
                <a:latin typeface="Times New Roman"/>
                <a:cs typeface="Times New Roman"/>
              </a:rPr>
              <a:t> </a:t>
            </a:r>
            <a:r>
              <a:rPr sz="1200" spc="-10" dirty="0">
                <a:latin typeface="Times New Roman"/>
                <a:cs typeface="Times New Roman"/>
              </a:rPr>
              <a:t>отрядов обучающихся</a:t>
            </a:r>
            <a:r>
              <a:rPr sz="1200" spc="5" dirty="0">
                <a:latin typeface="Times New Roman"/>
                <a:cs typeface="Times New Roman"/>
              </a:rPr>
              <a:t> </a:t>
            </a:r>
            <a:r>
              <a:rPr sz="1200" dirty="0">
                <a:latin typeface="Times New Roman"/>
                <a:cs typeface="Times New Roman"/>
              </a:rPr>
              <a:t>–</a:t>
            </a:r>
            <a:r>
              <a:rPr sz="1200" spc="-30" dirty="0">
                <a:latin typeface="Times New Roman"/>
                <a:cs typeface="Times New Roman"/>
              </a:rPr>
              <a:t> </a:t>
            </a:r>
            <a:r>
              <a:rPr lang="ru-RU" sz="1200" spc="-25" dirty="0" smtClean="0">
                <a:latin typeface="Times New Roman"/>
                <a:cs typeface="Times New Roman"/>
              </a:rPr>
              <a:t>434</a:t>
            </a:r>
            <a:endParaRPr sz="1200" dirty="0">
              <a:latin typeface="Times New Roman"/>
              <a:cs typeface="Times New Roman"/>
            </a:endParaRPr>
          </a:p>
        </p:txBody>
      </p:sp>
      <p:pic>
        <p:nvPicPr>
          <p:cNvPr id="27" name="object 27"/>
          <p:cNvPicPr/>
          <p:nvPr/>
        </p:nvPicPr>
        <p:blipFill>
          <a:blip r:embed="rId18" cstate="print"/>
          <a:stretch>
            <a:fillRect/>
          </a:stretch>
        </p:blipFill>
        <p:spPr>
          <a:xfrm>
            <a:off x="3532632" y="2994647"/>
            <a:ext cx="1698498" cy="781062"/>
          </a:xfrm>
          <a:prstGeom prst="rect">
            <a:avLst/>
          </a:prstGeom>
        </p:spPr>
      </p:pic>
      <p:sp>
        <p:nvSpPr>
          <p:cNvPr id="28" name="object 28"/>
          <p:cNvSpPr txBox="1"/>
          <p:nvPr/>
        </p:nvSpPr>
        <p:spPr>
          <a:xfrm>
            <a:off x="3683000" y="3043554"/>
            <a:ext cx="1398905" cy="574040"/>
          </a:xfrm>
          <a:prstGeom prst="rect">
            <a:avLst/>
          </a:prstGeom>
        </p:spPr>
        <p:txBody>
          <a:bodyPr vert="horz" wrap="square" lIns="0" tIns="12700" rIns="0" bIns="0" rtlCol="0">
            <a:spAutoFit/>
          </a:bodyPr>
          <a:lstStyle/>
          <a:p>
            <a:pPr algn="ctr">
              <a:lnSpc>
                <a:spcPct val="100000"/>
              </a:lnSpc>
              <a:spcBef>
                <a:spcPts val="100"/>
              </a:spcBef>
            </a:pPr>
            <a:r>
              <a:rPr sz="1200" dirty="0">
                <a:latin typeface="Times New Roman"/>
                <a:cs typeface="Times New Roman"/>
              </a:rPr>
              <a:t>Орлята</a:t>
            </a:r>
            <a:r>
              <a:rPr sz="1200" spc="-15" dirty="0">
                <a:latin typeface="Times New Roman"/>
                <a:cs typeface="Times New Roman"/>
              </a:rPr>
              <a:t> </a:t>
            </a:r>
            <a:r>
              <a:rPr sz="1200" spc="-10" dirty="0">
                <a:latin typeface="Times New Roman"/>
                <a:cs typeface="Times New Roman"/>
              </a:rPr>
              <a:t>России</a:t>
            </a:r>
            <a:endParaRPr sz="1200" dirty="0">
              <a:latin typeface="Times New Roman"/>
              <a:cs typeface="Times New Roman"/>
            </a:endParaRPr>
          </a:p>
          <a:p>
            <a:pPr algn="ctr">
              <a:lnSpc>
                <a:spcPct val="100000"/>
              </a:lnSpc>
            </a:pPr>
            <a:r>
              <a:rPr sz="1200" spc="-10" dirty="0">
                <a:latin typeface="Times New Roman"/>
                <a:cs typeface="Times New Roman"/>
              </a:rPr>
              <a:t>обучающиеся</a:t>
            </a:r>
            <a:r>
              <a:rPr sz="1200" spc="45" dirty="0">
                <a:latin typeface="Times New Roman"/>
                <a:cs typeface="Times New Roman"/>
              </a:rPr>
              <a:t> </a:t>
            </a:r>
            <a:r>
              <a:rPr sz="1200" dirty="0">
                <a:latin typeface="Times New Roman"/>
                <a:cs typeface="Times New Roman"/>
              </a:rPr>
              <a:t>–</a:t>
            </a:r>
            <a:r>
              <a:rPr sz="1200" spc="-10" dirty="0">
                <a:latin typeface="Times New Roman"/>
                <a:cs typeface="Times New Roman"/>
              </a:rPr>
              <a:t> </a:t>
            </a:r>
            <a:r>
              <a:rPr lang="ru-RU" sz="1200" spc="-20" dirty="0" smtClean="0">
                <a:latin typeface="Times New Roman"/>
                <a:cs typeface="Times New Roman"/>
              </a:rPr>
              <a:t>1300</a:t>
            </a:r>
            <a:endParaRPr sz="1200" dirty="0">
              <a:latin typeface="Times New Roman"/>
              <a:cs typeface="Times New Roman"/>
            </a:endParaRPr>
          </a:p>
          <a:p>
            <a:pPr algn="ctr">
              <a:lnSpc>
                <a:spcPct val="100000"/>
              </a:lnSpc>
            </a:pPr>
            <a:endParaRPr sz="1200" dirty="0">
              <a:latin typeface="Times New Roman"/>
              <a:cs typeface="Times New Roman"/>
            </a:endParaRPr>
          </a:p>
        </p:txBody>
      </p:sp>
      <p:pic>
        <p:nvPicPr>
          <p:cNvPr id="29" name="object 29"/>
          <p:cNvPicPr/>
          <p:nvPr/>
        </p:nvPicPr>
        <p:blipFill>
          <a:blip r:embed="rId19" cstate="print"/>
          <a:stretch>
            <a:fillRect/>
          </a:stretch>
        </p:blipFill>
        <p:spPr>
          <a:xfrm>
            <a:off x="5209032" y="2951988"/>
            <a:ext cx="1725930" cy="1329689"/>
          </a:xfrm>
          <a:prstGeom prst="rect">
            <a:avLst/>
          </a:prstGeom>
        </p:spPr>
      </p:pic>
      <p:sp>
        <p:nvSpPr>
          <p:cNvPr id="30" name="object 30"/>
          <p:cNvSpPr txBox="1"/>
          <p:nvPr/>
        </p:nvSpPr>
        <p:spPr>
          <a:xfrm>
            <a:off x="5339588" y="3000578"/>
            <a:ext cx="1437640" cy="751488"/>
          </a:xfrm>
          <a:prstGeom prst="rect">
            <a:avLst/>
          </a:prstGeom>
        </p:spPr>
        <p:txBody>
          <a:bodyPr vert="horz" wrap="square" lIns="0" tIns="12700" rIns="0" bIns="0" rtlCol="0">
            <a:spAutoFit/>
          </a:bodyPr>
          <a:lstStyle/>
          <a:p>
            <a:pPr marL="12700" marR="5080" indent="1270" algn="ctr">
              <a:lnSpc>
                <a:spcPct val="100000"/>
              </a:lnSpc>
              <a:spcBef>
                <a:spcPts val="100"/>
              </a:spcBef>
            </a:pPr>
            <a:r>
              <a:rPr sz="1200" dirty="0">
                <a:latin typeface="Times New Roman"/>
                <a:cs typeface="Times New Roman"/>
              </a:rPr>
              <a:t>Юные</a:t>
            </a:r>
            <a:r>
              <a:rPr sz="1200" spc="-15" dirty="0">
                <a:latin typeface="Times New Roman"/>
                <a:cs typeface="Times New Roman"/>
              </a:rPr>
              <a:t> </a:t>
            </a:r>
            <a:r>
              <a:rPr sz="1200" spc="-10" dirty="0">
                <a:latin typeface="Times New Roman"/>
                <a:cs typeface="Times New Roman"/>
              </a:rPr>
              <a:t>помощники инспекторов </a:t>
            </a:r>
            <a:r>
              <a:rPr sz="1200" dirty="0">
                <a:latin typeface="Times New Roman"/>
                <a:cs typeface="Times New Roman"/>
              </a:rPr>
              <a:t>дорожного</a:t>
            </a:r>
            <a:r>
              <a:rPr sz="1200" spc="190" dirty="0">
                <a:latin typeface="Times New Roman"/>
                <a:cs typeface="Times New Roman"/>
              </a:rPr>
              <a:t> </a:t>
            </a:r>
            <a:r>
              <a:rPr sz="1200" spc="-10" dirty="0">
                <a:latin typeface="Times New Roman"/>
                <a:cs typeface="Times New Roman"/>
              </a:rPr>
              <a:t>движения </a:t>
            </a:r>
            <a:r>
              <a:rPr sz="1200" dirty="0">
                <a:latin typeface="Times New Roman"/>
                <a:cs typeface="Times New Roman"/>
              </a:rPr>
              <a:t>– </a:t>
            </a:r>
            <a:r>
              <a:rPr lang="ru-RU" sz="1200" dirty="0" smtClean="0">
                <a:latin typeface="Times New Roman"/>
                <a:cs typeface="Times New Roman"/>
              </a:rPr>
              <a:t>226</a:t>
            </a:r>
            <a:r>
              <a:rPr sz="1200" dirty="0" smtClean="0">
                <a:latin typeface="Times New Roman"/>
                <a:cs typeface="Times New Roman"/>
              </a:rPr>
              <a:t> </a:t>
            </a:r>
            <a:r>
              <a:rPr sz="1200" spc="-10" dirty="0" err="1" smtClean="0">
                <a:latin typeface="Times New Roman"/>
                <a:cs typeface="Times New Roman"/>
              </a:rPr>
              <a:t>обучающихся</a:t>
            </a:r>
            <a:endParaRPr sz="1200" dirty="0">
              <a:latin typeface="Times New Roman"/>
              <a:cs typeface="Times New Roman"/>
            </a:endParaRPr>
          </a:p>
        </p:txBody>
      </p:sp>
      <p:pic>
        <p:nvPicPr>
          <p:cNvPr id="31" name="object 31"/>
          <p:cNvPicPr/>
          <p:nvPr/>
        </p:nvPicPr>
        <p:blipFill>
          <a:blip r:embed="rId20" cstate="print"/>
          <a:stretch>
            <a:fillRect/>
          </a:stretch>
        </p:blipFill>
        <p:spPr>
          <a:xfrm>
            <a:off x="8561831" y="2964179"/>
            <a:ext cx="1695450" cy="1148334"/>
          </a:xfrm>
          <a:prstGeom prst="rect">
            <a:avLst/>
          </a:prstGeom>
        </p:spPr>
      </p:pic>
      <p:sp>
        <p:nvSpPr>
          <p:cNvPr id="32" name="object 32"/>
          <p:cNvSpPr txBox="1"/>
          <p:nvPr/>
        </p:nvSpPr>
        <p:spPr>
          <a:xfrm>
            <a:off x="8705215" y="3013709"/>
            <a:ext cx="1419225" cy="936154"/>
          </a:xfrm>
          <a:prstGeom prst="rect">
            <a:avLst/>
          </a:prstGeom>
        </p:spPr>
        <p:txBody>
          <a:bodyPr vert="horz" wrap="square" lIns="0" tIns="12700" rIns="0" bIns="0" rtlCol="0">
            <a:spAutoFit/>
          </a:bodyPr>
          <a:lstStyle/>
          <a:p>
            <a:pPr marL="405765" indent="-15240">
              <a:lnSpc>
                <a:spcPct val="100000"/>
              </a:lnSpc>
              <a:spcBef>
                <a:spcPts val="100"/>
              </a:spcBef>
            </a:pPr>
            <a:r>
              <a:rPr sz="1200" spc="-10" dirty="0">
                <a:latin typeface="Times New Roman"/>
                <a:cs typeface="Times New Roman"/>
              </a:rPr>
              <a:t>«Эколята.</a:t>
            </a:r>
            <a:endParaRPr sz="1200" dirty="0">
              <a:latin typeface="Times New Roman"/>
              <a:cs typeface="Times New Roman"/>
            </a:endParaRPr>
          </a:p>
          <a:p>
            <a:pPr marL="12700" marR="5080" indent="393065">
              <a:lnSpc>
                <a:spcPct val="100000"/>
              </a:lnSpc>
            </a:pPr>
            <a:r>
              <a:rPr sz="1200" spc="-10" dirty="0">
                <a:latin typeface="Times New Roman"/>
                <a:cs typeface="Times New Roman"/>
              </a:rPr>
              <a:t>Молодые </a:t>
            </a:r>
            <a:r>
              <a:rPr sz="1200" dirty="0">
                <a:latin typeface="Times New Roman"/>
                <a:cs typeface="Times New Roman"/>
              </a:rPr>
              <a:t>защитники</a:t>
            </a:r>
            <a:r>
              <a:rPr sz="1200" spc="-65" dirty="0">
                <a:latin typeface="Times New Roman"/>
                <a:cs typeface="Times New Roman"/>
              </a:rPr>
              <a:t> </a:t>
            </a:r>
            <a:r>
              <a:rPr sz="1200" spc="-10" dirty="0">
                <a:latin typeface="Times New Roman"/>
                <a:cs typeface="Times New Roman"/>
              </a:rPr>
              <a:t>природы»</a:t>
            </a:r>
            <a:endParaRPr sz="1200" dirty="0">
              <a:latin typeface="Times New Roman"/>
              <a:cs typeface="Times New Roman"/>
            </a:endParaRPr>
          </a:p>
          <a:p>
            <a:pPr marL="41275">
              <a:lnSpc>
                <a:spcPct val="100000"/>
              </a:lnSpc>
            </a:pPr>
            <a:r>
              <a:rPr sz="1200" spc="-10" dirty="0" smtClean="0">
                <a:latin typeface="Times New Roman"/>
                <a:cs typeface="Times New Roman"/>
              </a:rPr>
              <a:t>-</a:t>
            </a:r>
            <a:r>
              <a:rPr lang="ru-RU" sz="1200" dirty="0" smtClean="0">
                <a:latin typeface="Times New Roman"/>
                <a:cs typeface="Times New Roman"/>
              </a:rPr>
              <a:t>1126</a:t>
            </a:r>
            <a:r>
              <a:rPr sz="1200" spc="-30" dirty="0" smtClean="0">
                <a:latin typeface="Times New Roman"/>
                <a:cs typeface="Times New Roman"/>
              </a:rPr>
              <a:t> </a:t>
            </a:r>
            <a:r>
              <a:rPr sz="1200" spc="-10" dirty="0" err="1">
                <a:latin typeface="Times New Roman"/>
                <a:cs typeface="Times New Roman"/>
              </a:rPr>
              <a:t>обучающихся</a:t>
            </a:r>
            <a:r>
              <a:rPr sz="1200" dirty="0">
                <a:latin typeface="Times New Roman"/>
                <a:cs typeface="Times New Roman"/>
              </a:rPr>
              <a:t> </a:t>
            </a:r>
            <a:r>
              <a:rPr sz="1200" spc="-50" dirty="0" smtClean="0">
                <a:latin typeface="Times New Roman"/>
                <a:cs typeface="Times New Roman"/>
              </a:rPr>
              <a:t>и</a:t>
            </a:r>
            <a:r>
              <a:rPr lang="ru-RU" sz="1200" dirty="0">
                <a:latin typeface="Times New Roman"/>
                <a:cs typeface="Times New Roman"/>
              </a:rPr>
              <a:t> </a:t>
            </a:r>
            <a:r>
              <a:rPr sz="1200" spc="-10" dirty="0" smtClean="0">
                <a:latin typeface="Times New Roman"/>
                <a:cs typeface="Times New Roman"/>
              </a:rPr>
              <a:t>воспитанников</a:t>
            </a:r>
            <a:endParaRPr sz="1200" dirty="0">
              <a:latin typeface="Times New Roman"/>
              <a:cs typeface="Times New Roman"/>
            </a:endParaRPr>
          </a:p>
        </p:txBody>
      </p:sp>
      <p:pic>
        <p:nvPicPr>
          <p:cNvPr id="33" name="object 33"/>
          <p:cNvPicPr/>
          <p:nvPr/>
        </p:nvPicPr>
        <p:blipFill>
          <a:blip r:embed="rId21" cstate="print"/>
          <a:stretch>
            <a:fillRect/>
          </a:stretch>
        </p:blipFill>
        <p:spPr>
          <a:xfrm>
            <a:off x="6885431" y="2956547"/>
            <a:ext cx="1695450" cy="739914"/>
          </a:xfrm>
          <a:prstGeom prst="rect">
            <a:avLst/>
          </a:prstGeom>
        </p:spPr>
      </p:pic>
      <p:sp>
        <p:nvSpPr>
          <p:cNvPr id="34" name="object 34"/>
          <p:cNvSpPr txBox="1"/>
          <p:nvPr/>
        </p:nvSpPr>
        <p:spPr>
          <a:xfrm>
            <a:off x="7020814" y="3004820"/>
            <a:ext cx="1427480" cy="391160"/>
          </a:xfrm>
          <a:prstGeom prst="rect">
            <a:avLst/>
          </a:prstGeom>
        </p:spPr>
        <p:txBody>
          <a:bodyPr vert="horz" wrap="square" lIns="0" tIns="12700" rIns="0" bIns="0" rtlCol="0">
            <a:spAutoFit/>
          </a:bodyPr>
          <a:lstStyle/>
          <a:p>
            <a:pPr marL="102235">
              <a:lnSpc>
                <a:spcPct val="100000"/>
              </a:lnSpc>
              <a:spcBef>
                <a:spcPts val="100"/>
              </a:spcBef>
            </a:pPr>
            <a:r>
              <a:rPr sz="1200" dirty="0">
                <a:latin typeface="Times New Roman"/>
                <a:cs typeface="Times New Roman"/>
              </a:rPr>
              <a:t>Волонтеры</a:t>
            </a:r>
            <a:r>
              <a:rPr sz="1200" spc="-50" dirty="0">
                <a:latin typeface="Times New Roman"/>
                <a:cs typeface="Times New Roman"/>
              </a:rPr>
              <a:t> </a:t>
            </a:r>
            <a:r>
              <a:rPr sz="1200" spc="-10" dirty="0">
                <a:latin typeface="Times New Roman"/>
                <a:cs typeface="Times New Roman"/>
              </a:rPr>
              <a:t>России</a:t>
            </a:r>
            <a:endParaRPr sz="1200" dirty="0">
              <a:latin typeface="Times New Roman"/>
              <a:cs typeface="Times New Roman"/>
            </a:endParaRPr>
          </a:p>
          <a:p>
            <a:pPr marL="12700">
              <a:lnSpc>
                <a:spcPct val="100000"/>
              </a:lnSpc>
            </a:pPr>
            <a:r>
              <a:rPr sz="1200" dirty="0">
                <a:latin typeface="Times New Roman"/>
                <a:cs typeface="Times New Roman"/>
              </a:rPr>
              <a:t>-</a:t>
            </a:r>
            <a:r>
              <a:rPr sz="1200" spc="175" dirty="0">
                <a:latin typeface="Times New Roman"/>
                <a:cs typeface="Times New Roman"/>
              </a:rPr>
              <a:t>  </a:t>
            </a:r>
            <a:r>
              <a:rPr lang="ru-RU" sz="1200" dirty="0" smtClean="0">
                <a:latin typeface="Times New Roman"/>
                <a:cs typeface="Times New Roman"/>
              </a:rPr>
              <a:t>348</a:t>
            </a:r>
            <a:r>
              <a:rPr sz="1200" dirty="0" smtClean="0">
                <a:latin typeface="Times New Roman"/>
                <a:cs typeface="Times New Roman"/>
              </a:rPr>
              <a:t> </a:t>
            </a:r>
            <a:r>
              <a:rPr sz="1200" spc="-10" dirty="0">
                <a:latin typeface="Times New Roman"/>
                <a:cs typeface="Times New Roman"/>
              </a:rPr>
              <a:t>обучающихся</a:t>
            </a:r>
            <a:endParaRPr sz="1200" dirty="0">
              <a:latin typeface="Times New Roman"/>
              <a:cs typeface="Times New Roman"/>
            </a:endParaRPr>
          </a:p>
        </p:txBody>
      </p:sp>
      <p:grpSp>
        <p:nvGrpSpPr>
          <p:cNvPr id="35" name="object 35"/>
          <p:cNvGrpSpPr/>
          <p:nvPr/>
        </p:nvGrpSpPr>
        <p:grpSpPr>
          <a:xfrm>
            <a:off x="10238231" y="1757159"/>
            <a:ext cx="1695450" cy="1976120"/>
            <a:chOff x="10238231" y="1757159"/>
            <a:chExt cx="1695450" cy="1976120"/>
          </a:xfrm>
        </p:grpSpPr>
        <p:pic>
          <p:nvPicPr>
            <p:cNvPr id="36" name="object 36"/>
            <p:cNvPicPr/>
            <p:nvPr/>
          </p:nvPicPr>
          <p:blipFill>
            <a:blip r:embed="rId22" cstate="print"/>
            <a:stretch>
              <a:fillRect/>
            </a:stretch>
          </p:blipFill>
          <p:spPr>
            <a:xfrm>
              <a:off x="10488167" y="1757159"/>
              <a:ext cx="1204722" cy="1204734"/>
            </a:xfrm>
            <a:prstGeom prst="rect">
              <a:avLst/>
            </a:prstGeom>
          </p:spPr>
        </p:pic>
        <p:pic>
          <p:nvPicPr>
            <p:cNvPr id="37" name="object 37"/>
            <p:cNvPicPr/>
            <p:nvPr/>
          </p:nvPicPr>
          <p:blipFill>
            <a:blip r:embed="rId23" cstate="print"/>
            <a:stretch>
              <a:fillRect/>
            </a:stretch>
          </p:blipFill>
          <p:spPr>
            <a:xfrm>
              <a:off x="10238231" y="2951975"/>
              <a:ext cx="1695450" cy="781062"/>
            </a:xfrm>
            <a:prstGeom prst="rect">
              <a:avLst/>
            </a:prstGeom>
          </p:spPr>
        </p:pic>
      </p:grpSp>
      <p:sp>
        <p:nvSpPr>
          <p:cNvPr id="38" name="object 38"/>
          <p:cNvSpPr txBox="1"/>
          <p:nvPr/>
        </p:nvSpPr>
        <p:spPr>
          <a:xfrm>
            <a:off x="10488167" y="3000578"/>
            <a:ext cx="1204722" cy="574675"/>
          </a:xfrm>
          <a:prstGeom prst="rect">
            <a:avLst/>
          </a:prstGeom>
        </p:spPr>
        <p:txBody>
          <a:bodyPr vert="horz" wrap="square" lIns="0" tIns="12700" rIns="0" bIns="0" rtlCol="0">
            <a:spAutoFit/>
          </a:bodyPr>
          <a:lstStyle/>
          <a:p>
            <a:pPr marL="12700" marR="5080" indent="20955" algn="just">
              <a:lnSpc>
                <a:spcPct val="100000"/>
              </a:lnSpc>
              <a:spcBef>
                <a:spcPts val="100"/>
              </a:spcBef>
            </a:pPr>
            <a:r>
              <a:rPr sz="1200" spc="-10" dirty="0">
                <a:latin typeface="Times New Roman"/>
                <a:cs typeface="Times New Roman"/>
              </a:rPr>
              <a:t>Дружина</a:t>
            </a:r>
            <a:r>
              <a:rPr sz="1200" spc="-20" dirty="0">
                <a:latin typeface="Times New Roman"/>
                <a:cs typeface="Times New Roman"/>
              </a:rPr>
              <a:t> юных </a:t>
            </a:r>
            <a:r>
              <a:rPr sz="1200" spc="-10" dirty="0">
                <a:latin typeface="Times New Roman"/>
                <a:cs typeface="Times New Roman"/>
              </a:rPr>
              <a:t>пожарных</a:t>
            </a:r>
            <a:r>
              <a:rPr sz="1200" spc="-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spc="-25" dirty="0" smtClean="0">
                <a:latin typeface="Times New Roman"/>
                <a:cs typeface="Times New Roman"/>
              </a:rPr>
              <a:t>144 </a:t>
            </a:r>
            <a:r>
              <a:rPr sz="1200" spc="-25" dirty="0" smtClean="0">
                <a:latin typeface="Times New Roman"/>
                <a:cs typeface="Times New Roman"/>
              </a:rPr>
              <a:t> </a:t>
            </a:r>
            <a:r>
              <a:rPr sz="1200" spc="-10" dirty="0">
                <a:latin typeface="Times New Roman"/>
                <a:cs typeface="Times New Roman"/>
              </a:rPr>
              <a:t>обучающихся</a:t>
            </a:r>
            <a:endParaRPr sz="1200" dirty="0">
              <a:latin typeface="Times New Roman"/>
              <a:cs typeface="Times New Roman"/>
            </a:endParaRPr>
          </a:p>
        </p:txBody>
      </p:sp>
      <p:pic>
        <p:nvPicPr>
          <p:cNvPr id="39" name="object 39"/>
          <p:cNvPicPr/>
          <p:nvPr/>
        </p:nvPicPr>
        <p:blipFill>
          <a:blip r:embed="rId24" cstate="print"/>
          <a:stretch>
            <a:fillRect/>
          </a:stretch>
        </p:blipFill>
        <p:spPr>
          <a:xfrm>
            <a:off x="2880994" y="3775709"/>
            <a:ext cx="1843405" cy="1099947"/>
          </a:xfrm>
          <a:prstGeom prst="rect">
            <a:avLst/>
          </a:prstGeom>
        </p:spPr>
      </p:pic>
      <p:sp>
        <p:nvSpPr>
          <p:cNvPr id="40" name="object 40"/>
          <p:cNvSpPr txBox="1"/>
          <p:nvPr/>
        </p:nvSpPr>
        <p:spPr>
          <a:xfrm>
            <a:off x="3142487" y="3934516"/>
            <a:ext cx="1242060" cy="575310"/>
          </a:xfrm>
          <a:prstGeom prst="rect">
            <a:avLst/>
          </a:prstGeom>
        </p:spPr>
        <p:txBody>
          <a:bodyPr vert="horz" wrap="square" lIns="0" tIns="12700" rIns="0" bIns="0" rtlCol="0">
            <a:spAutoFit/>
          </a:bodyPr>
          <a:lstStyle/>
          <a:p>
            <a:pPr marL="1270" algn="ctr">
              <a:lnSpc>
                <a:spcPct val="100000"/>
              </a:lnSpc>
              <a:spcBef>
                <a:spcPts val="100"/>
              </a:spcBef>
            </a:pPr>
            <a:r>
              <a:rPr sz="1200" spc="-10" dirty="0" err="1" smtClean="0">
                <a:latin typeface="Times New Roman"/>
                <a:cs typeface="Times New Roman"/>
              </a:rPr>
              <a:t>Музейные</a:t>
            </a:r>
            <a:endParaRPr sz="1200" dirty="0" smtClean="0">
              <a:latin typeface="Times New Roman"/>
              <a:cs typeface="Times New Roman"/>
            </a:endParaRPr>
          </a:p>
          <a:p>
            <a:pPr marL="12700" marR="5080" algn="ctr">
              <a:lnSpc>
                <a:spcPct val="100000"/>
              </a:lnSpc>
              <a:spcBef>
                <a:spcPts val="5"/>
              </a:spcBef>
            </a:pPr>
            <a:r>
              <a:rPr sz="1200" spc="-10" dirty="0" err="1" smtClean="0">
                <a:latin typeface="Times New Roman"/>
                <a:cs typeface="Times New Roman"/>
              </a:rPr>
              <a:t>объединения</a:t>
            </a:r>
            <a:r>
              <a:rPr sz="1200" spc="-20" dirty="0" smtClean="0">
                <a:latin typeface="Times New Roman"/>
                <a:cs typeface="Times New Roman"/>
              </a:rPr>
              <a:t> </a:t>
            </a:r>
            <a:r>
              <a:rPr sz="1200" dirty="0" smtClean="0">
                <a:latin typeface="Times New Roman"/>
                <a:cs typeface="Times New Roman"/>
              </a:rPr>
              <a:t>–</a:t>
            </a:r>
            <a:r>
              <a:rPr sz="1200" spc="20" dirty="0" smtClean="0">
                <a:latin typeface="Times New Roman"/>
                <a:cs typeface="Times New Roman"/>
              </a:rPr>
              <a:t> </a:t>
            </a:r>
            <a:r>
              <a:rPr lang="ru-RU" sz="1200" spc="-25" dirty="0" smtClean="0">
                <a:latin typeface="Times New Roman"/>
                <a:cs typeface="Times New Roman"/>
              </a:rPr>
              <a:t>415</a:t>
            </a:r>
            <a:r>
              <a:rPr sz="1200" spc="-25" dirty="0" smtClean="0">
                <a:latin typeface="Times New Roman"/>
                <a:cs typeface="Times New Roman"/>
              </a:rPr>
              <a:t> </a:t>
            </a:r>
            <a:r>
              <a:rPr sz="1200" spc="-10" dirty="0" err="1" smtClean="0">
                <a:latin typeface="Times New Roman"/>
                <a:cs typeface="Times New Roman"/>
              </a:rPr>
              <a:t>обучающихся</a:t>
            </a:r>
            <a:endParaRPr sz="1200" dirty="0">
              <a:latin typeface="Times New Roman"/>
              <a:cs typeface="Times New Roman"/>
            </a:endParaRPr>
          </a:p>
        </p:txBody>
      </p:sp>
      <p:grpSp>
        <p:nvGrpSpPr>
          <p:cNvPr id="47" name="object 47"/>
          <p:cNvGrpSpPr/>
          <p:nvPr/>
        </p:nvGrpSpPr>
        <p:grpSpPr>
          <a:xfrm>
            <a:off x="5209032" y="4038598"/>
            <a:ext cx="6982967" cy="2819399"/>
            <a:chOff x="5209032" y="4038598"/>
            <a:chExt cx="6982967" cy="2819399"/>
          </a:xfrm>
        </p:grpSpPr>
        <p:pic>
          <p:nvPicPr>
            <p:cNvPr id="49" name="object 49"/>
            <p:cNvPicPr/>
            <p:nvPr/>
          </p:nvPicPr>
          <p:blipFill>
            <a:blip r:embed="rId25" cstate="print"/>
            <a:stretch>
              <a:fillRect/>
            </a:stretch>
          </p:blipFill>
          <p:spPr>
            <a:xfrm>
              <a:off x="6973823" y="4038598"/>
              <a:ext cx="5218176" cy="2819399"/>
            </a:xfrm>
            <a:prstGeom prst="rect">
              <a:avLst/>
            </a:prstGeom>
          </p:spPr>
        </p:pic>
        <p:pic>
          <p:nvPicPr>
            <p:cNvPr id="50" name="object 50"/>
            <p:cNvPicPr/>
            <p:nvPr/>
          </p:nvPicPr>
          <p:blipFill>
            <a:blip r:embed="rId26" cstate="print"/>
            <a:stretch>
              <a:fillRect/>
            </a:stretch>
          </p:blipFill>
          <p:spPr>
            <a:xfrm>
              <a:off x="5209032" y="4229099"/>
              <a:ext cx="4087368" cy="1293114"/>
            </a:xfrm>
            <a:prstGeom prst="rect">
              <a:avLst/>
            </a:prstGeom>
          </p:spPr>
        </p:pic>
      </p:grpSp>
      <p:sp>
        <p:nvSpPr>
          <p:cNvPr id="51" name="object 51"/>
          <p:cNvSpPr txBox="1"/>
          <p:nvPr/>
        </p:nvSpPr>
        <p:spPr>
          <a:xfrm>
            <a:off x="5337809" y="4375150"/>
            <a:ext cx="3262629" cy="751488"/>
          </a:xfrm>
          <a:prstGeom prst="rect">
            <a:avLst/>
          </a:prstGeom>
        </p:spPr>
        <p:txBody>
          <a:bodyPr vert="horz" wrap="square" lIns="0" tIns="12700" rIns="0" bIns="0" rtlCol="0">
            <a:spAutoFit/>
          </a:bodyPr>
          <a:lstStyle/>
          <a:p>
            <a:pPr marL="299085" indent="-286385">
              <a:lnSpc>
                <a:spcPct val="100000"/>
              </a:lnSpc>
              <a:spcBef>
                <a:spcPts val="100"/>
              </a:spcBef>
              <a:buFont typeface="Wingdings"/>
              <a:buChar char=""/>
              <a:tabLst>
                <a:tab pos="299085" algn="l"/>
              </a:tabLst>
            </a:pPr>
            <a:r>
              <a:rPr sz="1200" spc="-20" dirty="0">
                <a:latin typeface="Times New Roman"/>
                <a:cs typeface="Times New Roman"/>
              </a:rPr>
              <a:t>Школьный </a:t>
            </a:r>
            <a:r>
              <a:rPr sz="1200" dirty="0">
                <a:latin typeface="Times New Roman"/>
                <a:cs typeface="Times New Roman"/>
              </a:rPr>
              <a:t>центр</a:t>
            </a:r>
            <a:r>
              <a:rPr sz="1200" spc="-10" dirty="0">
                <a:latin typeface="Times New Roman"/>
                <a:cs typeface="Times New Roman"/>
              </a:rPr>
              <a:t> </a:t>
            </a:r>
            <a:r>
              <a:rPr sz="1200" dirty="0">
                <a:latin typeface="Times New Roman"/>
                <a:cs typeface="Times New Roman"/>
              </a:rPr>
              <a:t>детских</a:t>
            </a:r>
            <a:r>
              <a:rPr sz="1200" spc="15" dirty="0">
                <a:latin typeface="Times New Roman"/>
                <a:cs typeface="Times New Roman"/>
              </a:rPr>
              <a:t> </a:t>
            </a:r>
            <a:r>
              <a:rPr sz="1200" spc="-10" dirty="0">
                <a:latin typeface="Times New Roman"/>
                <a:cs typeface="Times New Roman"/>
              </a:rPr>
              <a:t>инициатив</a:t>
            </a:r>
            <a:r>
              <a:rPr sz="1200" spc="-1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smtClean="0">
                <a:latin typeface="Times New Roman"/>
                <a:cs typeface="Times New Roman"/>
              </a:rPr>
              <a:t>14</a:t>
            </a:r>
            <a:r>
              <a:rPr sz="1200" spc="5" dirty="0" smtClean="0">
                <a:latin typeface="Times New Roman"/>
                <a:cs typeface="Times New Roman"/>
              </a:rPr>
              <a:t> </a:t>
            </a:r>
            <a:r>
              <a:rPr sz="1200" spc="-25" dirty="0">
                <a:latin typeface="Times New Roman"/>
                <a:cs typeface="Times New Roman"/>
              </a:rPr>
              <a:t>ОУ</a:t>
            </a:r>
            <a:endParaRPr sz="1200" dirty="0">
              <a:latin typeface="Times New Roman"/>
              <a:cs typeface="Times New Roman"/>
            </a:endParaRPr>
          </a:p>
          <a:p>
            <a:pPr marL="299085" indent="-286385">
              <a:lnSpc>
                <a:spcPct val="100000"/>
              </a:lnSpc>
              <a:buFont typeface="Wingdings"/>
              <a:buChar char=""/>
              <a:tabLst>
                <a:tab pos="299085" algn="l"/>
              </a:tabLst>
            </a:pPr>
            <a:r>
              <a:rPr sz="1200" spc="-20" dirty="0">
                <a:latin typeface="Times New Roman"/>
                <a:cs typeface="Times New Roman"/>
              </a:rPr>
              <a:t>Школьный</a:t>
            </a:r>
            <a:r>
              <a:rPr sz="1200" spc="-30" dirty="0">
                <a:latin typeface="Times New Roman"/>
                <a:cs typeface="Times New Roman"/>
              </a:rPr>
              <a:t> </a:t>
            </a:r>
            <a:r>
              <a:rPr sz="1200" dirty="0">
                <a:latin typeface="Times New Roman"/>
                <a:cs typeface="Times New Roman"/>
              </a:rPr>
              <a:t>театр</a:t>
            </a:r>
            <a:r>
              <a:rPr sz="1200" spc="2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smtClean="0">
                <a:latin typeface="Times New Roman"/>
                <a:cs typeface="Times New Roman"/>
              </a:rPr>
              <a:t>14</a:t>
            </a:r>
            <a:r>
              <a:rPr sz="1200" spc="-5" dirty="0" smtClean="0">
                <a:latin typeface="Times New Roman"/>
                <a:cs typeface="Times New Roman"/>
              </a:rPr>
              <a:t> </a:t>
            </a:r>
            <a:r>
              <a:rPr sz="1200" spc="-25" dirty="0">
                <a:latin typeface="Times New Roman"/>
                <a:cs typeface="Times New Roman"/>
              </a:rPr>
              <a:t>ОУ</a:t>
            </a:r>
            <a:endParaRPr sz="1200" dirty="0">
              <a:latin typeface="Times New Roman"/>
              <a:cs typeface="Times New Roman"/>
            </a:endParaRPr>
          </a:p>
          <a:p>
            <a:pPr marL="299085" indent="-286385">
              <a:lnSpc>
                <a:spcPct val="100000"/>
              </a:lnSpc>
              <a:buFont typeface="Wingdings"/>
              <a:buChar char=""/>
              <a:tabLst>
                <a:tab pos="299085" algn="l"/>
              </a:tabLst>
            </a:pPr>
            <a:r>
              <a:rPr sz="1200" spc="-20" dirty="0">
                <a:latin typeface="Times New Roman"/>
                <a:cs typeface="Times New Roman"/>
              </a:rPr>
              <a:t>Школьный</a:t>
            </a:r>
            <a:r>
              <a:rPr sz="1200" spc="-30" dirty="0">
                <a:latin typeface="Times New Roman"/>
                <a:cs typeface="Times New Roman"/>
              </a:rPr>
              <a:t> </a:t>
            </a:r>
            <a:r>
              <a:rPr sz="1200" dirty="0">
                <a:latin typeface="Times New Roman"/>
                <a:cs typeface="Times New Roman"/>
              </a:rPr>
              <a:t>медиацентр</a:t>
            </a:r>
            <a:r>
              <a:rPr sz="1200" spc="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lang="ru-RU" sz="1200" dirty="0">
                <a:latin typeface="Times New Roman"/>
                <a:cs typeface="Times New Roman"/>
              </a:rPr>
              <a:t>1</a:t>
            </a:r>
            <a:r>
              <a:rPr sz="1200" spc="-5" dirty="0" smtClean="0">
                <a:latin typeface="Times New Roman"/>
                <a:cs typeface="Times New Roman"/>
              </a:rPr>
              <a:t> </a:t>
            </a:r>
            <a:r>
              <a:rPr sz="1200" spc="-25" dirty="0">
                <a:latin typeface="Times New Roman"/>
                <a:cs typeface="Times New Roman"/>
              </a:rPr>
              <a:t>ОУ</a:t>
            </a:r>
            <a:endParaRPr sz="1200" dirty="0">
              <a:latin typeface="Times New Roman"/>
              <a:cs typeface="Times New Roman"/>
            </a:endParaRPr>
          </a:p>
          <a:p>
            <a:pPr marL="299085" indent="-286385">
              <a:lnSpc>
                <a:spcPct val="100000"/>
              </a:lnSpc>
              <a:buFont typeface="Wingdings"/>
              <a:buChar char=""/>
              <a:tabLst>
                <a:tab pos="299085" algn="l"/>
              </a:tabLst>
            </a:pPr>
            <a:r>
              <a:rPr sz="1200" spc="-20" dirty="0">
                <a:latin typeface="Times New Roman"/>
                <a:cs typeface="Times New Roman"/>
              </a:rPr>
              <a:t>Школьный</a:t>
            </a:r>
            <a:r>
              <a:rPr sz="1200" spc="-45" dirty="0">
                <a:latin typeface="Times New Roman"/>
                <a:cs typeface="Times New Roman"/>
              </a:rPr>
              <a:t> </a:t>
            </a:r>
            <a:r>
              <a:rPr sz="1200" dirty="0">
                <a:latin typeface="Times New Roman"/>
                <a:cs typeface="Times New Roman"/>
              </a:rPr>
              <a:t>спортивный</a:t>
            </a:r>
            <a:r>
              <a:rPr sz="1200" spc="-40" dirty="0">
                <a:latin typeface="Times New Roman"/>
                <a:cs typeface="Times New Roman"/>
              </a:rPr>
              <a:t> </a:t>
            </a:r>
            <a:r>
              <a:rPr sz="1200" dirty="0">
                <a:latin typeface="Times New Roman"/>
                <a:cs typeface="Times New Roman"/>
              </a:rPr>
              <a:t>клуб</a:t>
            </a:r>
            <a:r>
              <a:rPr sz="1200" spc="15" dirty="0">
                <a:latin typeface="Times New Roman"/>
                <a:cs typeface="Times New Roman"/>
              </a:rPr>
              <a:t> </a:t>
            </a:r>
            <a:r>
              <a:rPr sz="1200" dirty="0">
                <a:latin typeface="Times New Roman"/>
                <a:cs typeface="Times New Roman"/>
              </a:rPr>
              <a:t>–</a:t>
            </a:r>
            <a:r>
              <a:rPr sz="1200" spc="-20" dirty="0">
                <a:latin typeface="Times New Roman"/>
                <a:cs typeface="Times New Roman"/>
              </a:rPr>
              <a:t> </a:t>
            </a:r>
            <a:r>
              <a:rPr lang="ru-RU" sz="1200" dirty="0" smtClean="0">
                <a:latin typeface="Times New Roman"/>
                <a:cs typeface="Times New Roman"/>
              </a:rPr>
              <a:t>14</a:t>
            </a:r>
            <a:r>
              <a:rPr sz="1200" spc="-15" dirty="0" smtClean="0">
                <a:latin typeface="Times New Roman"/>
                <a:cs typeface="Times New Roman"/>
              </a:rPr>
              <a:t> </a:t>
            </a:r>
            <a:r>
              <a:rPr sz="1200" spc="-25" dirty="0" smtClean="0">
                <a:latin typeface="Times New Roman"/>
                <a:cs typeface="Times New Roman"/>
              </a:rPr>
              <a:t>ОУ</a:t>
            </a:r>
            <a:endParaRPr sz="1200" dirty="0">
              <a:latin typeface="Times New Roman"/>
              <a:cs typeface="Times New Roman"/>
            </a:endParaRPr>
          </a:p>
        </p:txBody>
      </p:sp>
      <p:sp>
        <p:nvSpPr>
          <p:cNvPr id="56" name="object 56"/>
          <p:cNvSpPr txBox="1"/>
          <p:nvPr/>
        </p:nvSpPr>
        <p:spPr>
          <a:xfrm>
            <a:off x="11738609" y="6305803"/>
            <a:ext cx="147955" cy="314960"/>
          </a:xfrm>
          <a:prstGeom prst="rect">
            <a:avLst/>
          </a:prstGeom>
        </p:spPr>
        <p:txBody>
          <a:bodyPr vert="horz" wrap="square" lIns="0" tIns="12065" rIns="0" bIns="0" rtlCol="0">
            <a:spAutoFit/>
          </a:bodyPr>
          <a:lstStyle/>
          <a:p>
            <a:pPr marL="12700">
              <a:lnSpc>
                <a:spcPct val="100000"/>
              </a:lnSpc>
              <a:spcBef>
                <a:spcPts val="95"/>
              </a:spcBef>
            </a:pPr>
            <a:r>
              <a:rPr sz="1900" spc="-50" dirty="0">
                <a:latin typeface="Calibri"/>
                <a:cs typeface="Calibri"/>
              </a:rPr>
              <a:t>8</a:t>
            </a:r>
            <a:endParaRPr sz="1900">
              <a:latin typeface="Calibri"/>
              <a:cs typeface="Calibri"/>
            </a:endParaRPr>
          </a:p>
        </p:txBody>
      </p:sp>
      <p:pic>
        <p:nvPicPr>
          <p:cNvPr id="57" name="object 57"/>
          <p:cNvPicPr/>
          <p:nvPr/>
        </p:nvPicPr>
        <p:blipFill>
          <a:blip r:embed="rId27" cstate="print"/>
          <a:stretch>
            <a:fillRect/>
          </a:stretch>
        </p:blipFill>
        <p:spPr>
          <a:xfrm>
            <a:off x="5625228" y="5616797"/>
            <a:ext cx="3594972" cy="1003966"/>
          </a:xfrm>
          <a:prstGeom prst="rect">
            <a:avLst/>
          </a:prstGeom>
        </p:spPr>
      </p:pic>
      <p:sp>
        <p:nvSpPr>
          <p:cNvPr id="58" name="object 58"/>
          <p:cNvSpPr txBox="1"/>
          <p:nvPr/>
        </p:nvSpPr>
        <p:spPr>
          <a:xfrm>
            <a:off x="5785811" y="5767471"/>
            <a:ext cx="3273806" cy="566822"/>
          </a:xfrm>
          <a:prstGeom prst="rect">
            <a:avLst/>
          </a:prstGeom>
        </p:spPr>
        <p:txBody>
          <a:bodyPr vert="horz" wrap="square" lIns="0" tIns="12700" rIns="0" bIns="0" rtlCol="0">
            <a:spAutoFit/>
          </a:bodyPr>
          <a:lstStyle/>
          <a:p>
            <a:pPr marL="12700" marR="5080" algn="just">
              <a:lnSpc>
                <a:spcPct val="100000"/>
              </a:lnSpc>
              <a:spcBef>
                <a:spcPts val="100"/>
              </a:spcBef>
            </a:pPr>
            <a:r>
              <a:rPr lang="ru-RU" sz="1200" spc="-10" dirty="0" smtClean="0">
                <a:solidFill>
                  <a:srgbClr val="F1F1F1"/>
                </a:solidFill>
                <a:latin typeface="Times New Roman"/>
                <a:cs typeface="Times New Roman"/>
              </a:rPr>
              <a:t>Советы ученического самоуправления  - 164 членов, 18 мероприятий, охват более 1100 обучающихся </a:t>
            </a:r>
            <a:endParaRPr sz="1200" dirty="0">
              <a:latin typeface="Times New Roman"/>
              <a:cs typeface="Times New Roman"/>
            </a:endParaRPr>
          </a:p>
        </p:txBody>
      </p:sp>
      <p:pic>
        <p:nvPicPr>
          <p:cNvPr id="63" name="Рисунок 62" descr="C:\Users\ADMIN\Desktop\WhatsApp Image 2024-08-19 at 17.08.18.jpeg"/>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2400" y="3752065"/>
            <a:ext cx="2295941" cy="2937827"/>
          </a:xfrm>
          <a:prstGeom prst="rect">
            <a:avLst/>
          </a:prstGeom>
          <a:noFill/>
          <a:ln>
            <a:noFill/>
          </a:ln>
        </p:spPr>
      </p:pic>
      <p:pic>
        <p:nvPicPr>
          <p:cNvPr id="64" name="Рисунок 63" descr="C:\Users\ADMIN\Desktop\WhatsApp Image 2024-08-19 at 17.06.27.jpeg"/>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677401" y="4038599"/>
            <a:ext cx="2209164" cy="2785604"/>
          </a:xfrm>
          <a:prstGeom prst="rect">
            <a:avLst/>
          </a:prstGeom>
          <a:noFill/>
          <a:ln>
            <a:noFill/>
          </a:ln>
        </p:spPr>
      </p:pic>
      <p:pic>
        <p:nvPicPr>
          <p:cNvPr id="52" name="Объект 8" descr="C:\Users\ольга\Pictures\2022-11-14\053.jpg"/>
          <p:cNvPicPr>
            <a:picLocks/>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625852" y="4845050"/>
            <a:ext cx="2409443" cy="1844843"/>
          </a:xfrm>
          <a:prstGeom prst="rect">
            <a:avLst/>
          </a:prstGeom>
          <a:noFill/>
          <a:ln>
            <a:noFill/>
          </a:ln>
        </p:spPr>
      </p:pic>
      <p:pic>
        <p:nvPicPr>
          <p:cNvPr id="53" name="object 8"/>
          <p:cNvPicPr/>
          <p:nvPr/>
        </p:nvPicPr>
        <p:blipFill>
          <a:blip r:embed="rId31" cstate="print"/>
          <a:stretch>
            <a:fillRect/>
          </a:stretch>
        </p:blipFill>
        <p:spPr>
          <a:xfrm>
            <a:off x="8839200" y="-76200"/>
            <a:ext cx="3515453" cy="31087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0" y="150876"/>
              <a:ext cx="9560814" cy="1512570"/>
            </a:xfrm>
            <a:prstGeom prst="rect">
              <a:avLst/>
            </a:prstGeom>
          </p:spPr>
        </p:pic>
      </p:grpSp>
      <p:sp>
        <p:nvSpPr>
          <p:cNvPr id="5" name="object 5"/>
          <p:cNvSpPr txBox="1">
            <a:spLocks noGrp="1"/>
          </p:cNvSpPr>
          <p:nvPr>
            <p:ph type="title"/>
          </p:nvPr>
        </p:nvSpPr>
        <p:spPr>
          <a:xfrm>
            <a:off x="78739" y="339978"/>
            <a:ext cx="12034520" cy="320601"/>
          </a:xfrm>
          <a:prstGeom prst="rect">
            <a:avLst/>
          </a:prstGeom>
        </p:spPr>
        <p:txBody>
          <a:bodyPr vert="horz" wrap="square" lIns="0" tIns="12700" rIns="0" bIns="0" rtlCol="0">
            <a:spAutoFit/>
          </a:bodyPr>
          <a:lstStyle/>
          <a:p>
            <a:pPr marL="12700">
              <a:lnSpc>
                <a:spcPct val="100000"/>
              </a:lnSpc>
              <a:spcBef>
                <a:spcPts val="100"/>
              </a:spcBef>
            </a:pPr>
            <a:r>
              <a:rPr dirty="0"/>
              <a:t>УСПЕХИ</a:t>
            </a:r>
            <a:r>
              <a:rPr spc="-75" dirty="0"/>
              <a:t> </a:t>
            </a:r>
            <a:r>
              <a:rPr lang="ru-RU" dirty="0" smtClean="0"/>
              <a:t>ОБУЧАЮЩИХСЯ ОБРАЗОВАТЕЛЬНЫХ УЧРЕЖДЕНИЙ ПМО</a:t>
            </a:r>
            <a:endParaRPr lang="ru-RU" spc="-10" dirty="0"/>
          </a:p>
        </p:txBody>
      </p:sp>
      <p:grpSp>
        <p:nvGrpSpPr>
          <p:cNvPr id="6" name="object 6"/>
          <p:cNvGrpSpPr/>
          <p:nvPr/>
        </p:nvGrpSpPr>
        <p:grpSpPr>
          <a:xfrm>
            <a:off x="5501640" y="3137915"/>
            <a:ext cx="6690359" cy="3720082"/>
            <a:chOff x="5501640" y="3137915"/>
            <a:chExt cx="6690359" cy="3720082"/>
          </a:xfrm>
        </p:grpSpPr>
        <p:pic>
          <p:nvPicPr>
            <p:cNvPr id="7" name="object 7"/>
            <p:cNvPicPr/>
            <p:nvPr/>
          </p:nvPicPr>
          <p:blipFill>
            <a:blip r:embed="rId4" cstate="print"/>
            <a:stretch>
              <a:fillRect/>
            </a:stretch>
          </p:blipFill>
          <p:spPr>
            <a:xfrm>
              <a:off x="5501640" y="3137915"/>
              <a:ext cx="6690359" cy="3720082"/>
            </a:xfrm>
            <a:prstGeom prst="rect">
              <a:avLst/>
            </a:prstGeom>
          </p:spPr>
        </p:pic>
        <p:sp>
          <p:nvSpPr>
            <p:cNvPr id="9" name="object 9"/>
            <p:cNvSpPr/>
            <p:nvPr/>
          </p:nvSpPr>
          <p:spPr>
            <a:xfrm>
              <a:off x="11506961" y="6172961"/>
              <a:ext cx="609600" cy="609600"/>
            </a:xfrm>
            <a:custGeom>
              <a:avLst/>
              <a:gdLst/>
              <a:ahLst/>
              <a:cxnLst/>
              <a:rect l="l" t="t" r="r" b="b"/>
              <a:pathLst>
                <a:path w="609600" h="609600">
                  <a:moveTo>
                    <a:pt x="304800" y="0"/>
                  </a:moveTo>
                  <a:lnTo>
                    <a:pt x="255374" y="3989"/>
                  </a:lnTo>
                  <a:lnTo>
                    <a:pt x="208483" y="15538"/>
                  </a:lnTo>
                  <a:lnTo>
                    <a:pt x="164753" y="34020"/>
                  </a:lnTo>
                  <a:lnTo>
                    <a:pt x="124815" y="58808"/>
                  </a:lnTo>
                  <a:lnTo>
                    <a:pt x="89296" y="89273"/>
                  </a:lnTo>
                  <a:lnTo>
                    <a:pt x="58826" y="124788"/>
                  </a:lnTo>
                  <a:lnTo>
                    <a:pt x="34032" y="164725"/>
                  </a:lnTo>
                  <a:lnTo>
                    <a:pt x="15544" y="208458"/>
                  </a:lnTo>
                  <a:lnTo>
                    <a:pt x="3990" y="255359"/>
                  </a:lnTo>
                  <a:lnTo>
                    <a:pt x="0" y="304799"/>
                  </a:lnTo>
                  <a:lnTo>
                    <a:pt x="3990" y="354240"/>
                  </a:lnTo>
                  <a:lnTo>
                    <a:pt x="15544" y="401141"/>
                  </a:lnTo>
                  <a:lnTo>
                    <a:pt x="34032" y="444873"/>
                  </a:lnTo>
                  <a:lnTo>
                    <a:pt x="58826" y="484811"/>
                  </a:lnTo>
                  <a:lnTo>
                    <a:pt x="89296" y="520326"/>
                  </a:lnTo>
                  <a:lnTo>
                    <a:pt x="124815" y="550791"/>
                  </a:lnTo>
                  <a:lnTo>
                    <a:pt x="164753" y="575578"/>
                  </a:lnTo>
                  <a:lnTo>
                    <a:pt x="208483" y="594060"/>
                  </a:lnTo>
                  <a:lnTo>
                    <a:pt x="255374" y="605609"/>
                  </a:lnTo>
                  <a:lnTo>
                    <a:pt x="304800" y="609598"/>
                  </a:lnTo>
                  <a:lnTo>
                    <a:pt x="354225" y="605609"/>
                  </a:lnTo>
                  <a:lnTo>
                    <a:pt x="401116" y="594060"/>
                  </a:lnTo>
                  <a:lnTo>
                    <a:pt x="444846" y="575578"/>
                  </a:lnTo>
                  <a:lnTo>
                    <a:pt x="484784" y="550791"/>
                  </a:lnTo>
                  <a:lnTo>
                    <a:pt x="520303" y="520326"/>
                  </a:lnTo>
                  <a:lnTo>
                    <a:pt x="550773" y="484811"/>
                  </a:lnTo>
                  <a:lnTo>
                    <a:pt x="575567" y="444873"/>
                  </a:lnTo>
                  <a:lnTo>
                    <a:pt x="594055" y="401141"/>
                  </a:lnTo>
                  <a:lnTo>
                    <a:pt x="605609" y="354240"/>
                  </a:lnTo>
                  <a:lnTo>
                    <a:pt x="609600" y="304799"/>
                  </a:lnTo>
                  <a:lnTo>
                    <a:pt x="605609" y="255359"/>
                  </a:lnTo>
                  <a:lnTo>
                    <a:pt x="594055" y="208458"/>
                  </a:lnTo>
                  <a:lnTo>
                    <a:pt x="575567" y="164725"/>
                  </a:lnTo>
                  <a:lnTo>
                    <a:pt x="550773" y="124788"/>
                  </a:lnTo>
                  <a:lnTo>
                    <a:pt x="520303" y="89273"/>
                  </a:lnTo>
                  <a:lnTo>
                    <a:pt x="484784" y="58808"/>
                  </a:lnTo>
                  <a:lnTo>
                    <a:pt x="444846" y="34020"/>
                  </a:lnTo>
                  <a:lnTo>
                    <a:pt x="401116" y="15538"/>
                  </a:lnTo>
                  <a:lnTo>
                    <a:pt x="354225" y="3989"/>
                  </a:lnTo>
                  <a:lnTo>
                    <a:pt x="304800" y="0"/>
                  </a:lnTo>
                  <a:close/>
                </a:path>
              </a:pathLst>
            </a:custGeom>
            <a:solidFill>
              <a:srgbClr val="FFFFFF"/>
            </a:solidFill>
          </p:spPr>
          <p:txBody>
            <a:bodyPr wrap="square" lIns="0" tIns="0" rIns="0" bIns="0" rtlCol="0"/>
            <a:lstStyle/>
            <a:p>
              <a:endParaRPr/>
            </a:p>
          </p:txBody>
        </p:sp>
        <p:sp>
          <p:nvSpPr>
            <p:cNvPr id="10" name="object 10"/>
            <p:cNvSpPr/>
            <p:nvPr/>
          </p:nvSpPr>
          <p:spPr>
            <a:xfrm>
              <a:off x="11506961" y="6172961"/>
              <a:ext cx="609600" cy="609600"/>
            </a:xfrm>
            <a:custGeom>
              <a:avLst/>
              <a:gdLst/>
              <a:ahLst/>
              <a:cxnLst/>
              <a:rect l="l" t="t" r="r" b="b"/>
              <a:pathLst>
                <a:path w="609600" h="609600">
                  <a:moveTo>
                    <a:pt x="0" y="304799"/>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799"/>
                  </a:lnTo>
                  <a:lnTo>
                    <a:pt x="605609" y="354240"/>
                  </a:lnTo>
                  <a:lnTo>
                    <a:pt x="594055" y="401141"/>
                  </a:lnTo>
                  <a:lnTo>
                    <a:pt x="575567" y="444873"/>
                  </a:lnTo>
                  <a:lnTo>
                    <a:pt x="550773" y="484811"/>
                  </a:lnTo>
                  <a:lnTo>
                    <a:pt x="520303" y="520326"/>
                  </a:lnTo>
                  <a:lnTo>
                    <a:pt x="484784" y="550791"/>
                  </a:lnTo>
                  <a:lnTo>
                    <a:pt x="444846" y="575578"/>
                  </a:lnTo>
                  <a:lnTo>
                    <a:pt x="401116" y="594060"/>
                  </a:lnTo>
                  <a:lnTo>
                    <a:pt x="354225" y="605609"/>
                  </a:lnTo>
                  <a:lnTo>
                    <a:pt x="304800" y="609598"/>
                  </a:lnTo>
                  <a:lnTo>
                    <a:pt x="255374" y="605609"/>
                  </a:lnTo>
                  <a:lnTo>
                    <a:pt x="208483" y="594060"/>
                  </a:lnTo>
                  <a:lnTo>
                    <a:pt x="164753" y="575578"/>
                  </a:lnTo>
                  <a:lnTo>
                    <a:pt x="124815" y="550791"/>
                  </a:lnTo>
                  <a:lnTo>
                    <a:pt x="89296" y="520326"/>
                  </a:lnTo>
                  <a:lnTo>
                    <a:pt x="58826" y="484811"/>
                  </a:lnTo>
                  <a:lnTo>
                    <a:pt x="34032" y="444873"/>
                  </a:lnTo>
                  <a:lnTo>
                    <a:pt x="15544" y="401141"/>
                  </a:lnTo>
                  <a:lnTo>
                    <a:pt x="3990" y="354240"/>
                  </a:lnTo>
                  <a:lnTo>
                    <a:pt x="0" y="304799"/>
                  </a:lnTo>
                  <a:close/>
                </a:path>
              </a:pathLst>
            </a:custGeom>
            <a:ln w="38100">
              <a:solidFill>
                <a:srgbClr val="FF0000"/>
              </a:solidFill>
            </a:ln>
          </p:spPr>
          <p:txBody>
            <a:bodyPr wrap="square" lIns="0" tIns="0" rIns="0" bIns="0" rtlCol="0"/>
            <a:lstStyle/>
            <a:p>
              <a:endParaRPr/>
            </a:p>
          </p:txBody>
        </p:sp>
      </p:grpSp>
      <p:grpSp>
        <p:nvGrpSpPr>
          <p:cNvPr id="12" name="object 12"/>
          <p:cNvGrpSpPr/>
          <p:nvPr/>
        </p:nvGrpSpPr>
        <p:grpSpPr>
          <a:xfrm>
            <a:off x="-97745" y="792084"/>
            <a:ext cx="12228023" cy="7236714"/>
            <a:chOff x="436244" y="820941"/>
            <a:chExt cx="11733399" cy="7236714"/>
          </a:xfrm>
        </p:grpSpPr>
        <p:pic>
          <p:nvPicPr>
            <p:cNvPr id="13" name="object 13"/>
            <p:cNvPicPr/>
            <p:nvPr/>
          </p:nvPicPr>
          <p:blipFill>
            <a:blip r:embed="rId5" cstate="print"/>
            <a:stretch>
              <a:fillRect/>
            </a:stretch>
          </p:blipFill>
          <p:spPr>
            <a:xfrm>
              <a:off x="643127" y="947879"/>
              <a:ext cx="4639056" cy="5910120"/>
            </a:xfrm>
            <a:prstGeom prst="rect">
              <a:avLst/>
            </a:prstGeom>
          </p:spPr>
        </p:pic>
        <p:pic>
          <p:nvPicPr>
            <p:cNvPr id="15" name="object 15"/>
            <p:cNvPicPr/>
            <p:nvPr/>
          </p:nvPicPr>
          <p:blipFill>
            <a:blip r:embed="rId6" cstate="print"/>
            <a:stretch>
              <a:fillRect/>
            </a:stretch>
          </p:blipFill>
          <p:spPr>
            <a:xfrm>
              <a:off x="5964677" y="820941"/>
              <a:ext cx="6204966" cy="4688108"/>
            </a:xfrm>
            <a:prstGeom prst="rect">
              <a:avLst/>
            </a:prstGeom>
          </p:spPr>
        </p:pic>
        <p:pic>
          <p:nvPicPr>
            <p:cNvPr id="17" name="object 15"/>
            <p:cNvPicPr/>
            <p:nvPr/>
          </p:nvPicPr>
          <p:blipFill>
            <a:blip r:embed="rId6" cstate="print"/>
            <a:stretch>
              <a:fillRect/>
            </a:stretch>
          </p:blipFill>
          <p:spPr>
            <a:xfrm>
              <a:off x="436244" y="4303107"/>
              <a:ext cx="5650737" cy="3754548"/>
            </a:xfrm>
            <a:prstGeom prst="rect">
              <a:avLst/>
            </a:prstGeom>
          </p:spPr>
        </p:pic>
      </p:grpSp>
      <p:sp>
        <p:nvSpPr>
          <p:cNvPr id="16" name="object 16"/>
          <p:cNvSpPr txBox="1">
            <a:spLocks noGrp="1"/>
          </p:cNvSpPr>
          <p:nvPr>
            <p:ph type="body" idx="1"/>
          </p:nvPr>
        </p:nvSpPr>
        <p:spPr>
          <a:xfrm>
            <a:off x="5833563" y="844323"/>
            <a:ext cx="5562600" cy="228268"/>
          </a:xfrm>
          <a:prstGeom prst="rect">
            <a:avLst/>
          </a:prstGeom>
        </p:spPr>
        <p:txBody>
          <a:bodyPr vert="horz" wrap="square" lIns="0" tIns="12700" rIns="0" bIns="0" rtlCol="0">
            <a:spAutoFit/>
          </a:bodyPr>
          <a:lstStyle/>
          <a:p>
            <a:pPr marL="12700" marR="214629" algn="ctr">
              <a:lnSpc>
                <a:spcPct val="100000"/>
              </a:lnSpc>
              <a:spcBef>
                <a:spcPts val="100"/>
              </a:spcBef>
            </a:pPr>
            <a:r>
              <a:rPr lang="ru-RU" sz="1400" i="0" u="sng" dirty="0" smtClean="0"/>
              <a:t>Результаты учащихся в образовательных  конкурсах:</a:t>
            </a:r>
          </a:p>
        </p:txBody>
      </p:sp>
      <p:sp>
        <p:nvSpPr>
          <p:cNvPr id="28" name="Прямоугольник 27"/>
          <p:cNvSpPr/>
          <p:nvPr/>
        </p:nvSpPr>
        <p:spPr>
          <a:xfrm>
            <a:off x="5867400" y="1055652"/>
            <a:ext cx="5874640" cy="2308324"/>
          </a:xfrm>
          <a:prstGeom prst="rect">
            <a:avLst/>
          </a:prstGeom>
        </p:spPr>
        <p:txBody>
          <a:bodyPr wrap="square">
            <a:spAutoFit/>
          </a:bodyPr>
          <a:lstStyle/>
          <a:p>
            <a:pPr marL="171450" lvl="0" indent="-171450" algn="just">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ш</a:t>
            </a:r>
            <a:r>
              <a:rPr lang="x-none" sz="1200">
                <a:latin typeface="Times New Roman" panose="02020603050405020304" pitchFamily="18" charset="0"/>
                <a:cs typeface="Times New Roman" panose="02020603050405020304" pitchFamily="18" charset="0"/>
              </a:rPr>
              <a:t>кольная команда МБОУ СОШ с.Владимиро-Александровское стала призером конкурса научно-исследовательских и проектных работ Приморского края «Тихоокеанский старт»</a:t>
            </a:r>
            <a:r>
              <a:rPr lang="ru-RU" sz="1200" dirty="0">
                <a:latin typeface="Times New Roman" panose="02020603050405020304" pitchFamily="18" charset="0"/>
                <a:cs typeface="Times New Roman" panose="02020603050405020304" pitchFamily="18" charset="0"/>
              </a:rPr>
              <a:t> (н</a:t>
            </a:r>
            <a:r>
              <a:rPr lang="x-none" sz="1200">
                <a:latin typeface="Times New Roman" panose="02020603050405020304" pitchFamily="18" charset="0"/>
                <a:cs typeface="Times New Roman" panose="02020603050405020304" pitchFamily="18" charset="0"/>
              </a:rPr>
              <a:t>аставник команды – учитель химии Тимошенко А.М.</a:t>
            </a:r>
            <a:r>
              <a:rPr lang="ru-RU" sz="1200" dirty="0">
                <a:latin typeface="Times New Roman" panose="02020603050405020304" pitchFamily="18" charset="0"/>
                <a:cs typeface="Times New Roman" panose="02020603050405020304" pitchFamily="18" charset="0"/>
              </a:rPr>
              <a:t>);</a:t>
            </a:r>
          </a:p>
          <a:p>
            <a:pPr marL="171450" lvl="0" indent="-171450" algn="just">
              <a:buFont typeface="Wingdings" panose="05000000000000000000" pitchFamily="2" charset="2"/>
              <a:buChar char="Ø"/>
            </a:pPr>
            <a:r>
              <a:rPr lang="x-none" sz="120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a:t>
            </a:r>
            <a:r>
              <a:rPr lang="x-none" sz="1200">
                <a:latin typeface="Times New Roman" panose="02020603050405020304" pitchFamily="18" charset="0"/>
                <a:cs typeface="Times New Roman" panose="02020603050405020304" pitchFamily="18" charset="0"/>
              </a:rPr>
              <a:t>а  региональном слете «Тайга у океана» команда «Новые лесоводы» из Школьного лесничества МБОУ СОШ» с.Новицкое  заняли 2 место</a:t>
            </a:r>
            <a:r>
              <a:rPr lang="ru-RU" sz="1200" dirty="0">
                <a:latin typeface="Times New Roman" panose="02020603050405020304" pitchFamily="18" charset="0"/>
                <a:cs typeface="Times New Roman" panose="02020603050405020304" pitchFamily="18" charset="0"/>
              </a:rPr>
              <a:t>;</a:t>
            </a:r>
          </a:p>
          <a:p>
            <a:pPr marL="171450" lvl="0" indent="-171450" algn="just">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учащиеся  7 и 9 классов </a:t>
            </a:r>
            <a:r>
              <a:rPr lang="x-none" sz="1200">
                <a:latin typeface="Times New Roman" panose="02020603050405020304" pitchFamily="18" charset="0"/>
                <a:cs typeface="Times New Roman" panose="02020603050405020304" pitchFamily="18" charset="0"/>
              </a:rPr>
              <a:t>МБОУ </a:t>
            </a:r>
            <a:r>
              <a:rPr lang="ru-RU" sz="1200" dirty="0">
                <a:latin typeface="Times New Roman" panose="02020603050405020304" pitchFamily="18" charset="0"/>
                <a:cs typeface="Times New Roman" panose="02020603050405020304" pitchFamily="18" charset="0"/>
              </a:rPr>
              <a:t>«</a:t>
            </a:r>
            <a:r>
              <a:rPr lang="x-none" sz="1200">
                <a:latin typeface="Times New Roman" panose="02020603050405020304" pitchFamily="18" charset="0"/>
                <a:cs typeface="Times New Roman" panose="02020603050405020304" pitchFamily="18" charset="0"/>
              </a:rPr>
              <a:t>СОШ</a:t>
            </a:r>
            <a:r>
              <a:rPr lang="ru-RU" sz="1200" dirty="0">
                <a:latin typeface="Times New Roman" panose="02020603050405020304" pitchFamily="18" charset="0"/>
                <a:cs typeface="Times New Roman" panose="02020603050405020304" pitchFamily="18" charset="0"/>
              </a:rPr>
              <a:t>»</a:t>
            </a:r>
            <a:r>
              <a:rPr lang="x-none" sz="1200">
                <a:latin typeface="Times New Roman" panose="02020603050405020304" pitchFamily="18" charset="0"/>
                <a:cs typeface="Times New Roman" panose="02020603050405020304" pitchFamily="18" charset="0"/>
              </a:rPr>
              <a:t> с. Владимиро-Александровское приняли участие в  региональном этап ВсОШ по физике</a:t>
            </a:r>
            <a:r>
              <a:rPr lang="ru-RU" sz="1200" dirty="0">
                <a:latin typeface="Times New Roman" panose="02020603050405020304" pitchFamily="18" charset="0"/>
                <a:cs typeface="Times New Roman" panose="02020603050405020304" pitchFamily="18" charset="0"/>
              </a:rPr>
              <a:t> (учителя – Кот Н.Г., Логунов И.В.);</a:t>
            </a:r>
          </a:p>
          <a:p>
            <a:pPr marL="171450" lvl="0" indent="-171450" algn="just">
              <a:buFont typeface="Wingdings" panose="05000000000000000000" pitchFamily="2" charset="2"/>
              <a:buChar char="Ø"/>
            </a:pPr>
            <a:r>
              <a:rPr lang="x-none" sz="1200">
                <a:latin typeface="Times New Roman" panose="02020603050405020304" pitchFamily="18" charset="0"/>
                <a:cs typeface="Times New Roman" panose="02020603050405020304" pitchFamily="18" charset="0"/>
              </a:rPr>
              <a:t> учащиеся МБОУ </a:t>
            </a:r>
            <a:r>
              <a:rPr lang="ru-RU" sz="1200" dirty="0">
                <a:latin typeface="Times New Roman" panose="02020603050405020304" pitchFamily="18" charset="0"/>
                <a:cs typeface="Times New Roman" panose="02020603050405020304" pitchFamily="18" charset="0"/>
              </a:rPr>
              <a:t>«</a:t>
            </a:r>
            <a:r>
              <a:rPr lang="x-none" sz="1200">
                <a:latin typeface="Times New Roman" panose="02020603050405020304" pitchFamily="18" charset="0"/>
                <a:cs typeface="Times New Roman" panose="02020603050405020304" pitchFamily="18" charset="0"/>
              </a:rPr>
              <a:t>СОШ</a:t>
            </a:r>
            <a:r>
              <a:rPr lang="ru-RU" sz="1200" dirty="0">
                <a:latin typeface="Times New Roman" panose="02020603050405020304" pitchFamily="18" charset="0"/>
                <a:cs typeface="Times New Roman" panose="02020603050405020304" pitchFamily="18" charset="0"/>
              </a:rPr>
              <a:t>»</a:t>
            </a:r>
            <a:r>
              <a:rPr lang="x-none" sz="1200">
                <a:latin typeface="Times New Roman" panose="02020603050405020304" pitchFamily="18" charset="0"/>
                <a:cs typeface="Times New Roman" panose="02020603050405020304" pitchFamily="18" charset="0"/>
              </a:rPr>
              <a:t> с. Владимиро-Александровское и МБОУ СОШ пос. Волчанец </a:t>
            </a:r>
            <a:r>
              <a:rPr lang="ru-RU" sz="1200" dirty="0">
                <a:latin typeface="Times New Roman" panose="02020603050405020304" pitchFamily="18" charset="0"/>
                <a:cs typeface="Times New Roman" panose="02020603050405020304" pitchFamily="18" charset="0"/>
              </a:rPr>
              <a:t>п</a:t>
            </a:r>
            <a:r>
              <a:rPr lang="x-none" sz="1200">
                <a:latin typeface="Times New Roman" panose="02020603050405020304" pitchFamily="18" charset="0"/>
                <a:cs typeface="Times New Roman" panose="02020603050405020304" pitchFamily="18" charset="0"/>
              </a:rPr>
              <a:t>рошли  конкурсный отбор и приняли участие  в образовательных программах  РЦ «Сириус. Приморье» </a:t>
            </a:r>
            <a:r>
              <a:rPr lang="ru-RU" sz="1200" dirty="0">
                <a:latin typeface="Times New Roman" panose="02020603050405020304" pitchFamily="18" charset="0"/>
                <a:cs typeface="Times New Roman" panose="02020603050405020304" pitchFamily="18" charset="0"/>
              </a:rPr>
              <a:t>(</a:t>
            </a:r>
            <a:r>
              <a:rPr lang="x-none" sz="1200">
                <a:latin typeface="Times New Roman" panose="02020603050405020304" pitchFamily="18" charset="0"/>
                <a:cs typeface="Times New Roman" panose="02020603050405020304" pitchFamily="18" charset="0"/>
              </a:rPr>
              <a:t>физика</a:t>
            </a:r>
            <a:r>
              <a:rPr lang="ru-RU" sz="1200" dirty="0">
                <a:latin typeface="Times New Roman" panose="02020603050405020304" pitchFamily="18" charset="0"/>
                <a:cs typeface="Times New Roman" panose="02020603050405020304" pitchFamily="18" charset="0"/>
              </a:rPr>
              <a:t>, биология, </a:t>
            </a:r>
            <a:r>
              <a:rPr lang="x-none" sz="1200">
                <a:latin typeface="Times New Roman" panose="02020603050405020304" pitchFamily="18" charset="0"/>
                <a:cs typeface="Times New Roman" panose="02020603050405020304" pitchFamily="18" charset="0"/>
              </a:rPr>
              <a:t> химия</a:t>
            </a:r>
            <a:r>
              <a:rPr lang="x-none" sz="120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a:t>
            </a:r>
            <a:endParaRPr lang="ru-RU" dirty="0"/>
          </a:p>
          <a:p>
            <a:r>
              <a:rPr lang="x-none"/>
              <a:t> </a:t>
            </a:r>
            <a:endParaRPr lang="ru-RU" dirty="0"/>
          </a:p>
        </p:txBody>
      </p:sp>
      <p:sp>
        <p:nvSpPr>
          <p:cNvPr id="29" name="Прямоугольник 28"/>
          <p:cNvSpPr/>
          <p:nvPr/>
        </p:nvSpPr>
        <p:spPr>
          <a:xfrm>
            <a:off x="5909499" y="2967334"/>
            <a:ext cx="5874640" cy="1015663"/>
          </a:xfrm>
          <a:prstGeom prst="rect">
            <a:avLst/>
          </a:prstGeom>
        </p:spPr>
        <p:txBody>
          <a:bodyPr wrap="square">
            <a:spAutoFit/>
          </a:bodyPr>
          <a:lstStyle/>
          <a:p>
            <a:pPr marL="171450" indent="-171450">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у</a:t>
            </a:r>
            <a:r>
              <a:rPr lang="ru-RU" sz="1200" dirty="0" smtClean="0">
                <a:latin typeface="Times New Roman" panose="02020603050405020304" pitchFamily="18" charset="0"/>
                <a:cs typeface="Times New Roman" panose="02020603050405020304" pitchFamily="18" charset="0"/>
              </a:rPr>
              <a:t>ченица </a:t>
            </a:r>
            <a:r>
              <a:rPr lang="ru-RU" sz="1200" dirty="0">
                <a:latin typeface="Times New Roman" panose="02020603050405020304" pitchFamily="18" charset="0"/>
                <a:cs typeface="Times New Roman" panose="02020603050405020304" pitchFamily="18" charset="0"/>
              </a:rPr>
              <a:t>МБОУ «СОШ» пос. Николаевка ПМО стала призером регионального этапа ВсОШ по обществознанию среди </a:t>
            </a:r>
            <a:r>
              <a:rPr lang="ru-RU" sz="1200" dirty="0" smtClean="0">
                <a:latin typeface="Times New Roman" panose="02020603050405020304" pitchFamily="18" charset="0"/>
                <a:cs typeface="Times New Roman" panose="02020603050405020304" pitchFamily="18" charset="0"/>
              </a:rPr>
              <a:t>10-классников;</a:t>
            </a:r>
          </a:p>
          <a:p>
            <a:pPr marL="171450" indent="-171450" algn="just">
              <a:buFont typeface="Wingdings" panose="05000000000000000000" pitchFamily="2" charset="2"/>
              <a:buChar char="Ø"/>
            </a:pPr>
            <a:r>
              <a:rPr lang="ru-RU" sz="1200" dirty="0">
                <a:latin typeface="Times New Roman" panose="02020603050405020304" pitchFamily="18" charset="0"/>
                <a:cs typeface="Times New Roman" panose="02020603050405020304" pitchFamily="18" charset="0"/>
              </a:rPr>
              <a:t>у</a:t>
            </a:r>
            <a:r>
              <a:rPr lang="ru-RU" sz="1200" dirty="0" smtClean="0">
                <a:latin typeface="Times New Roman" panose="02020603050405020304" pitchFamily="18" charset="0"/>
                <a:cs typeface="Times New Roman" panose="02020603050405020304" pitchFamily="18" charset="0"/>
              </a:rPr>
              <a:t>чащиеся МБОУ «СОШ» с. Сергеевка стали призёрами </a:t>
            </a:r>
            <a:r>
              <a:rPr lang="ru-RU" sz="1200" dirty="0">
                <a:latin typeface="Times New Roman" panose="02020603050405020304" pitchFamily="18" charset="0"/>
                <a:cs typeface="Times New Roman" panose="02020603050405020304" pitchFamily="18" charset="0"/>
              </a:rPr>
              <a:t>XIX </a:t>
            </a:r>
            <a:r>
              <a:rPr lang="ru-RU" sz="1200" dirty="0" smtClean="0">
                <a:latin typeface="Times New Roman" panose="02020603050405020304" pitchFamily="18" charset="0"/>
                <a:cs typeface="Times New Roman" panose="02020603050405020304" pitchFamily="18" charset="0"/>
              </a:rPr>
              <a:t>Всероссийского конкурса</a:t>
            </a:r>
            <a:r>
              <a:rPr lang="ru-RU" sz="1200" dirty="0">
                <a:latin typeface="Times New Roman" panose="02020603050405020304" pitchFamily="18" charset="0"/>
                <a:cs typeface="Times New Roman" panose="02020603050405020304" pitchFamily="18" charset="0"/>
              </a:rPr>
              <a:t>  достижений талантливой молодежи «Национальное достояние России».</a:t>
            </a:r>
          </a:p>
          <a:p>
            <a:pPr marL="171450" indent="-171450">
              <a:buFont typeface="Wingdings" panose="05000000000000000000" pitchFamily="2" charset="2"/>
              <a:buChar char="Ø"/>
            </a:pPr>
            <a:endParaRPr lang="ru-RU" sz="12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107070" y="4304595"/>
            <a:ext cx="5684130" cy="523220"/>
          </a:xfrm>
          <a:prstGeom prst="rect">
            <a:avLst/>
          </a:prstGeom>
        </p:spPr>
        <p:txBody>
          <a:bodyPr wrap="square">
            <a:spAutoFit/>
          </a:bodyPr>
          <a:lstStyle/>
          <a:p>
            <a:pPr algn="ctr"/>
            <a:r>
              <a:rPr lang="ru-RU" sz="1400" b="1" u="sng" dirty="0" smtClean="0">
                <a:latin typeface="Times New Roman" panose="02020603050405020304" pitchFamily="18" charset="0"/>
                <a:cs typeface="Times New Roman" panose="02020603050405020304" pitchFamily="18" charset="0"/>
              </a:rPr>
              <a:t>Результаты  обучающихся в творческих </a:t>
            </a:r>
          </a:p>
          <a:p>
            <a:pPr algn="ctr"/>
            <a:r>
              <a:rPr lang="ru-RU" sz="1400" b="1" u="sng" dirty="0" smtClean="0">
                <a:latin typeface="Times New Roman" panose="02020603050405020304" pitchFamily="18" charset="0"/>
                <a:cs typeface="Times New Roman" panose="02020603050405020304" pitchFamily="18" charset="0"/>
              </a:rPr>
              <a:t>и спортивных мероприятиях (победители и призеры) </a:t>
            </a:r>
            <a:endParaRPr lang="ru-RU" sz="1400" u="sng" dirty="0">
              <a:latin typeface="Times New Roman" panose="02020603050405020304" pitchFamily="18" charset="0"/>
              <a:cs typeface="Times New Roman" panose="02020603050405020304" pitchFamily="18" charset="0"/>
            </a:endParaRPr>
          </a:p>
        </p:txBody>
      </p:sp>
      <p:graphicFrame>
        <p:nvGraphicFramePr>
          <p:cNvPr id="31" name="Диаграмма 30"/>
          <p:cNvGraphicFramePr/>
          <p:nvPr>
            <p:extLst>
              <p:ext uri="{D42A27DB-BD31-4B8C-83A1-F6EECF244321}">
                <p14:modId xmlns:p14="http://schemas.microsoft.com/office/powerpoint/2010/main" val="2264239457"/>
              </p:ext>
            </p:extLst>
          </p:nvPr>
        </p:nvGraphicFramePr>
        <p:xfrm>
          <a:off x="457200" y="4800600"/>
          <a:ext cx="4800600" cy="1876425"/>
        </p:xfrm>
        <a:graphic>
          <a:graphicData uri="http://schemas.openxmlformats.org/drawingml/2006/chart">
            <c:chart xmlns:c="http://schemas.openxmlformats.org/drawingml/2006/chart" xmlns:r="http://schemas.openxmlformats.org/officeDocument/2006/relationships" r:id="rId7"/>
          </a:graphicData>
        </a:graphic>
      </p:graphicFrame>
      <p:pic>
        <p:nvPicPr>
          <p:cNvPr id="32" name="Рисунок 31" descr="https://cdt-vlal.vl.muzkult.ru/media/2025/07/03/1311184625/attachment_1.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6800" y="4157628"/>
            <a:ext cx="3370580" cy="2527935"/>
          </a:xfrm>
          <a:prstGeom prst="rect">
            <a:avLst/>
          </a:prstGeom>
          <a:noFill/>
          <a:ln>
            <a:noFill/>
          </a:ln>
        </p:spPr>
      </p:pic>
      <p:pic>
        <p:nvPicPr>
          <p:cNvPr id="33" name="Рисунок 32" descr="https://xn--90anmicge.xn--p1ai/wp-content/uploads/2025/03/5-225x300.jpeg"/>
          <p:cNvPicPr/>
          <p:nvPr/>
        </p:nvPicPr>
        <p:blipFill>
          <a:blip r:embed="rId9">
            <a:extLst>
              <a:ext uri="{28A0092B-C50C-407E-A947-70E740481C1C}">
                <a14:useLocalDpi xmlns:a14="http://schemas.microsoft.com/office/drawing/2010/main" val="0"/>
              </a:ext>
            </a:extLst>
          </a:blip>
          <a:srcRect/>
          <a:stretch>
            <a:fillRect/>
          </a:stretch>
        </p:blipFill>
        <p:spPr bwMode="auto">
          <a:xfrm>
            <a:off x="2153463" y="1828801"/>
            <a:ext cx="1895399" cy="2450170"/>
          </a:xfrm>
          <a:prstGeom prst="rect">
            <a:avLst/>
          </a:prstGeom>
          <a:noFill/>
          <a:ln>
            <a:noFill/>
          </a:ln>
        </p:spPr>
      </p:pic>
      <p:pic>
        <p:nvPicPr>
          <p:cNvPr id="34" name="Рисунок 33" descr="https://xn--90anmicge.xn--p1ai/wp-content/uploads/2025/03/image-24-03-25-08-41.jpe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935206"/>
            <a:ext cx="2153463" cy="2801682"/>
          </a:xfrm>
          <a:prstGeom prst="rect">
            <a:avLst/>
          </a:prstGeom>
          <a:noFill/>
          <a:ln>
            <a:noFill/>
          </a:ln>
        </p:spPr>
      </p:pic>
      <p:pic>
        <p:nvPicPr>
          <p:cNvPr id="35" name="Рисунок 34" descr="https://xn--m1acje4ch.xn--90anmicge.xn--p1ai/wp-content/uploads/2024/05/photo_2024-05-02_10-17-03-225x300.jpg"/>
          <p:cNvPicPr/>
          <p:nvPr/>
        </p:nvPicPr>
        <p:blipFill>
          <a:blip r:embed="rId11">
            <a:extLst>
              <a:ext uri="{28A0092B-C50C-407E-A947-70E740481C1C}">
                <a14:useLocalDpi xmlns:a14="http://schemas.microsoft.com/office/drawing/2010/main" val="0"/>
              </a:ext>
            </a:extLst>
          </a:blip>
          <a:srcRect/>
          <a:stretch>
            <a:fillRect/>
          </a:stretch>
        </p:blipFill>
        <p:spPr bwMode="auto">
          <a:xfrm>
            <a:off x="5833562" y="3874082"/>
            <a:ext cx="2548437" cy="2983919"/>
          </a:xfrm>
          <a:prstGeom prst="rect">
            <a:avLst/>
          </a:prstGeom>
          <a:noFill/>
          <a:ln>
            <a:noFill/>
          </a:ln>
        </p:spPr>
      </p:pic>
      <p:pic>
        <p:nvPicPr>
          <p:cNvPr id="2050" name="Picture 2" descr="Олимпиада Ушинского."/>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3348" y="907161"/>
            <a:ext cx="1860637" cy="2483755"/>
          </a:xfrm>
          <a:prstGeom prst="rect">
            <a:avLst/>
          </a:prstGeom>
          <a:noFill/>
          <a:extLst>
            <a:ext uri="{909E8E84-426E-40DD-AFC4-6F175D3DCCD1}">
              <a14:hiddenFill xmlns:a14="http://schemas.microsoft.com/office/drawing/2010/main">
                <a:solidFill>
                  <a:srgbClr val="FFFFFF"/>
                </a:solidFill>
              </a14:hiddenFill>
            </a:ext>
          </a:extLst>
        </p:spPr>
      </p:pic>
      <p:pic>
        <p:nvPicPr>
          <p:cNvPr id="25" name="object 8"/>
          <p:cNvPicPr/>
          <p:nvPr/>
        </p:nvPicPr>
        <p:blipFill>
          <a:blip r:embed="rId13" cstate="print"/>
          <a:stretch>
            <a:fillRect/>
          </a:stretch>
        </p:blipFill>
        <p:spPr>
          <a:xfrm>
            <a:off x="9372600" y="-87356"/>
            <a:ext cx="2982053" cy="22971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13025" y="0"/>
              <a:ext cx="12178974" cy="6858000"/>
            </a:xfrm>
            <a:prstGeom prst="rect">
              <a:avLst/>
            </a:prstGeom>
          </p:spPr>
        </p:pic>
        <p:pic>
          <p:nvPicPr>
            <p:cNvPr id="4" name="object 4"/>
            <p:cNvPicPr/>
            <p:nvPr/>
          </p:nvPicPr>
          <p:blipFill>
            <a:blip r:embed="rId3" cstate="print"/>
            <a:stretch>
              <a:fillRect/>
            </a:stretch>
          </p:blipFill>
          <p:spPr>
            <a:xfrm>
              <a:off x="11213592" y="0"/>
              <a:ext cx="978407" cy="6857999"/>
            </a:xfrm>
            <a:prstGeom prst="rect">
              <a:avLst/>
            </a:prstGeom>
          </p:spPr>
        </p:pic>
        <p:pic>
          <p:nvPicPr>
            <p:cNvPr id="5" name="object 5"/>
            <p:cNvPicPr/>
            <p:nvPr/>
          </p:nvPicPr>
          <p:blipFill>
            <a:blip r:embed="rId4" cstate="print"/>
            <a:stretch>
              <a:fillRect/>
            </a:stretch>
          </p:blipFill>
          <p:spPr>
            <a:xfrm>
              <a:off x="0" y="150876"/>
              <a:ext cx="9560814" cy="2274570"/>
            </a:xfrm>
            <a:prstGeom prst="rect">
              <a:avLst/>
            </a:prstGeom>
          </p:spPr>
        </p:pic>
      </p:grpSp>
      <p:sp>
        <p:nvSpPr>
          <p:cNvPr id="6" name="object 6"/>
          <p:cNvSpPr txBox="1">
            <a:spLocks noGrp="1"/>
          </p:cNvSpPr>
          <p:nvPr>
            <p:ph type="title"/>
          </p:nvPr>
        </p:nvSpPr>
        <p:spPr>
          <a:xfrm>
            <a:off x="78739" y="374395"/>
            <a:ext cx="7086600" cy="635635"/>
          </a:xfrm>
          <a:prstGeom prst="rect">
            <a:avLst/>
          </a:prstGeom>
        </p:spPr>
        <p:txBody>
          <a:bodyPr vert="horz" wrap="square" lIns="0" tIns="13335" rIns="0" bIns="0" rtlCol="0">
            <a:spAutoFit/>
          </a:bodyPr>
          <a:lstStyle/>
          <a:p>
            <a:pPr marL="12700" marR="5080">
              <a:lnSpc>
                <a:spcPct val="100000"/>
              </a:lnSpc>
              <a:spcBef>
                <a:spcPts val="105"/>
              </a:spcBef>
            </a:pPr>
            <a:r>
              <a:rPr spc="-20" dirty="0"/>
              <a:t>СОЗДАНИЕ</a:t>
            </a:r>
            <a:r>
              <a:rPr spc="-45" dirty="0"/>
              <a:t> </a:t>
            </a:r>
            <a:r>
              <a:rPr spc="-10" dirty="0"/>
              <a:t>УСЛОВИЙ</a:t>
            </a:r>
            <a:r>
              <a:rPr spc="-15" dirty="0"/>
              <a:t> </a:t>
            </a:r>
            <a:r>
              <a:rPr dirty="0"/>
              <a:t>ДЛЯ</a:t>
            </a:r>
            <a:r>
              <a:rPr spc="-10" dirty="0"/>
              <a:t> ЖИЗНЕДЕЯТЕЛЬНОСТИ</a:t>
            </a:r>
            <a:r>
              <a:rPr spc="-40" dirty="0"/>
              <a:t> </a:t>
            </a:r>
            <a:r>
              <a:rPr spc="-10" dirty="0"/>
              <a:t>ДЕТЕЙ </a:t>
            </a:r>
            <a:r>
              <a:rPr dirty="0"/>
              <a:t>В</a:t>
            </a:r>
            <a:r>
              <a:rPr spc="5" dirty="0"/>
              <a:t> </a:t>
            </a:r>
            <a:r>
              <a:rPr spc="-55" dirty="0"/>
              <a:t>ОБРАЗОВАТЕЛЬНЫХ</a:t>
            </a:r>
            <a:r>
              <a:rPr spc="-15" dirty="0"/>
              <a:t> </a:t>
            </a:r>
            <a:r>
              <a:rPr spc="-10" dirty="0"/>
              <a:t>УЧРЕЖДЕНИХ</a:t>
            </a:r>
          </a:p>
        </p:txBody>
      </p:sp>
      <p:grpSp>
        <p:nvGrpSpPr>
          <p:cNvPr id="7" name="object 7"/>
          <p:cNvGrpSpPr/>
          <p:nvPr/>
        </p:nvGrpSpPr>
        <p:grpSpPr>
          <a:xfrm>
            <a:off x="179831" y="1237850"/>
            <a:ext cx="5519166" cy="2454311"/>
            <a:chOff x="179831" y="1288161"/>
            <a:chExt cx="5519166" cy="2140077"/>
          </a:xfrm>
        </p:grpSpPr>
        <p:sp>
          <p:nvSpPr>
            <p:cNvPr id="9" name="object 9"/>
            <p:cNvSpPr/>
            <p:nvPr/>
          </p:nvSpPr>
          <p:spPr>
            <a:xfrm>
              <a:off x="179831" y="1288161"/>
              <a:ext cx="5363210" cy="411480"/>
            </a:xfrm>
            <a:custGeom>
              <a:avLst/>
              <a:gdLst/>
              <a:ahLst/>
              <a:cxnLst/>
              <a:rect l="l" t="t" r="r" b="b"/>
              <a:pathLst>
                <a:path w="5363210" h="411480">
                  <a:moveTo>
                    <a:pt x="5294376" y="0"/>
                  </a:moveTo>
                  <a:lnTo>
                    <a:pt x="0" y="0"/>
                  </a:lnTo>
                  <a:lnTo>
                    <a:pt x="0" y="411480"/>
                  </a:lnTo>
                  <a:lnTo>
                    <a:pt x="5362956" y="411480"/>
                  </a:lnTo>
                  <a:lnTo>
                    <a:pt x="5362956" y="68580"/>
                  </a:lnTo>
                  <a:lnTo>
                    <a:pt x="5294376" y="0"/>
                  </a:lnTo>
                  <a:close/>
                </a:path>
              </a:pathLst>
            </a:custGeom>
            <a:solidFill>
              <a:srgbClr val="FFFFFF"/>
            </a:solidFill>
          </p:spPr>
          <p:txBody>
            <a:bodyPr wrap="square" lIns="0" tIns="0" rIns="0" bIns="0" rtlCol="0"/>
            <a:lstStyle/>
            <a:p>
              <a:endParaRPr/>
            </a:p>
          </p:txBody>
        </p:sp>
        <p:sp>
          <p:nvSpPr>
            <p:cNvPr id="10" name="object 10"/>
            <p:cNvSpPr/>
            <p:nvPr/>
          </p:nvSpPr>
          <p:spPr>
            <a:xfrm>
              <a:off x="204977" y="1367790"/>
              <a:ext cx="5363210" cy="411480"/>
            </a:xfrm>
            <a:custGeom>
              <a:avLst/>
              <a:gdLst/>
              <a:ahLst/>
              <a:cxnLst/>
              <a:rect l="l" t="t" r="r" b="b"/>
              <a:pathLst>
                <a:path w="5363210" h="411480">
                  <a:moveTo>
                    <a:pt x="0" y="0"/>
                  </a:moveTo>
                  <a:lnTo>
                    <a:pt x="5294376" y="0"/>
                  </a:lnTo>
                  <a:lnTo>
                    <a:pt x="5362956" y="68580"/>
                  </a:lnTo>
                  <a:lnTo>
                    <a:pt x="5362956" y="411480"/>
                  </a:lnTo>
                  <a:lnTo>
                    <a:pt x="0" y="411480"/>
                  </a:lnTo>
                  <a:lnTo>
                    <a:pt x="0" y="0"/>
                  </a:lnTo>
                  <a:close/>
                </a:path>
              </a:pathLst>
            </a:custGeom>
            <a:ln w="19050">
              <a:solidFill>
                <a:srgbClr val="C00000"/>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179831" y="1734312"/>
              <a:ext cx="5519166" cy="1693926"/>
            </a:xfrm>
            <a:prstGeom prst="rect">
              <a:avLst/>
            </a:prstGeom>
          </p:spPr>
        </p:pic>
      </p:grpSp>
      <p:sp>
        <p:nvSpPr>
          <p:cNvPr id="12" name="object 12"/>
          <p:cNvSpPr txBox="1"/>
          <p:nvPr/>
        </p:nvSpPr>
        <p:spPr>
          <a:xfrm>
            <a:off x="283564" y="1319720"/>
            <a:ext cx="5202835" cy="2589170"/>
          </a:xfrm>
          <a:prstGeom prst="rect">
            <a:avLst/>
          </a:prstGeom>
        </p:spPr>
        <p:txBody>
          <a:bodyPr vert="horz" wrap="square" lIns="0" tIns="125730" rIns="0" bIns="0" rtlCol="0">
            <a:spAutoFit/>
          </a:bodyPr>
          <a:lstStyle/>
          <a:p>
            <a:pPr marL="12700">
              <a:lnSpc>
                <a:spcPct val="100000"/>
              </a:lnSpc>
              <a:spcBef>
                <a:spcPts val="990"/>
              </a:spcBef>
            </a:pPr>
            <a:r>
              <a:rPr sz="1800" b="1" spc="-10" dirty="0">
                <a:solidFill>
                  <a:srgbClr val="C00000"/>
                </a:solidFill>
                <a:latin typeface="Times New Roman"/>
                <a:cs typeface="Times New Roman"/>
              </a:rPr>
              <a:t>Питание</a:t>
            </a:r>
            <a:endParaRPr sz="1800" dirty="0">
              <a:latin typeface="Times New Roman"/>
              <a:cs typeface="Times New Roman"/>
            </a:endParaRPr>
          </a:p>
          <a:p>
            <a:pPr marL="36195">
              <a:lnSpc>
                <a:spcPct val="100000"/>
              </a:lnSpc>
              <a:spcBef>
                <a:spcPts val="590"/>
              </a:spcBef>
            </a:pPr>
            <a:endParaRPr lang="ru-RU" sz="1200" b="1" i="1" spc="-10" dirty="0" smtClean="0">
              <a:latin typeface="Times New Roman"/>
              <a:cs typeface="Times New Roman"/>
            </a:endParaRPr>
          </a:p>
          <a:p>
            <a:pPr marL="36195">
              <a:lnSpc>
                <a:spcPct val="100000"/>
              </a:lnSpc>
              <a:spcBef>
                <a:spcPts val="590"/>
              </a:spcBef>
            </a:pPr>
            <a:r>
              <a:rPr sz="1200" b="1" i="1" spc="-10" dirty="0" err="1" smtClean="0">
                <a:latin typeface="Times New Roman"/>
                <a:cs typeface="Times New Roman"/>
              </a:rPr>
              <a:t>Охват</a:t>
            </a:r>
            <a:r>
              <a:rPr sz="1200" b="1" i="1" spc="-35" dirty="0" smtClean="0">
                <a:latin typeface="Times New Roman"/>
                <a:cs typeface="Times New Roman"/>
              </a:rPr>
              <a:t> </a:t>
            </a:r>
            <a:r>
              <a:rPr sz="1200" b="1" i="1" dirty="0">
                <a:latin typeface="Times New Roman"/>
                <a:cs typeface="Times New Roman"/>
              </a:rPr>
              <a:t>горячим</a:t>
            </a:r>
            <a:r>
              <a:rPr sz="1200" b="1" i="1" spc="-45" dirty="0">
                <a:latin typeface="Times New Roman"/>
                <a:cs typeface="Times New Roman"/>
              </a:rPr>
              <a:t> </a:t>
            </a:r>
            <a:r>
              <a:rPr sz="1200" b="1" i="1" dirty="0" err="1">
                <a:latin typeface="Times New Roman"/>
                <a:cs typeface="Times New Roman"/>
              </a:rPr>
              <a:t>питанием</a:t>
            </a:r>
            <a:r>
              <a:rPr sz="1200" b="1" i="1" spc="-45" dirty="0">
                <a:latin typeface="Times New Roman"/>
                <a:cs typeface="Times New Roman"/>
              </a:rPr>
              <a:t> </a:t>
            </a:r>
            <a:r>
              <a:rPr sz="1200" b="1" i="1" dirty="0" err="1" smtClean="0">
                <a:latin typeface="Times New Roman"/>
                <a:cs typeface="Times New Roman"/>
              </a:rPr>
              <a:t>составляет</a:t>
            </a:r>
            <a:r>
              <a:rPr lang="ru-RU" sz="1200" b="1" i="1" dirty="0" smtClean="0">
                <a:latin typeface="Times New Roman"/>
                <a:cs typeface="Times New Roman"/>
              </a:rPr>
              <a:t> - </a:t>
            </a:r>
            <a:r>
              <a:rPr sz="1200" b="1" i="1" dirty="0" smtClean="0">
                <a:latin typeface="Times New Roman"/>
                <a:cs typeface="Times New Roman"/>
              </a:rPr>
              <a:t> </a:t>
            </a:r>
            <a:r>
              <a:rPr lang="ru-RU" sz="1200" b="1" i="1" dirty="0" smtClean="0">
                <a:latin typeface="Times New Roman"/>
                <a:cs typeface="Times New Roman"/>
              </a:rPr>
              <a:t>84,6</a:t>
            </a:r>
            <a:r>
              <a:rPr sz="1200" b="1" i="1" spc="-30" dirty="0" smtClean="0">
                <a:latin typeface="Times New Roman"/>
                <a:cs typeface="Times New Roman"/>
              </a:rPr>
              <a:t> </a:t>
            </a:r>
            <a:r>
              <a:rPr sz="1200" b="1" i="1" spc="-50" dirty="0" smtClean="0">
                <a:latin typeface="Times New Roman"/>
                <a:cs typeface="Times New Roman"/>
              </a:rPr>
              <a:t>%</a:t>
            </a:r>
            <a:r>
              <a:rPr lang="ru-RU" sz="1200" b="1" i="1" spc="-50" dirty="0" smtClean="0">
                <a:latin typeface="Times New Roman"/>
                <a:cs typeface="Times New Roman"/>
              </a:rPr>
              <a:t>  </a:t>
            </a:r>
            <a:r>
              <a:rPr lang="ru-RU" sz="1200" b="1" i="1" spc="-50" dirty="0" smtClean="0">
                <a:latin typeface="Times New Roman" panose="02020603050405020304" pitchFamily="18" charset="0"/>
                <a:cs typeface="Times New Roman" panose="02020603050405020304" pitchFamily="18" charset="0"/>
              </a:rPr>
              <a:t>(</a:t>
            </a:r>
            <a:r>
              <a:rPr lang="ru-RU" sz="1200" b="1" i="1" dirty="0" smtClean="0">
                <a:latin typeface="Times New Roman" panose="02020603050405020304" pitchFamily="18" charset="0"/>
                <a:cs typeface="Times New Roman" panose="02020603050405020304" pitchFamily="18" charset="0"/>
              </a:rPr>
              <a:t>2676 учащихся)</a:t>
            </a:r>
            <a:endParaRPr sz="1200" b="1" i="1" dirty="0">
              <a:latin typeface="Times New Roman" panose="02020603050405020304" pitchFamily="18" charset="0"/>
              <a:cs typeface="Times New Roman" panose="02020603050405020304" pitchFamily="18" charset="0"/>
            </a:endParaRPr>
          </a:p>
          <a:p>
            <a:pPr marL="207645" marR="220345" indent="-171450">
              <a:lnSpc>
                <a:spcPct val="100000"/>
              </a:lnSpc>
              <a:buFont typeface="Wingdings"/>
              <a:buChar char=""/>
              <a:tabLst>
                <a:tab pos="226695" algn="l"/>
              </a:tabLst>
            </a:pPr>
            <a:r>
              <a:rPr sz="1200" dirty="0">
                <a:latin typeface="Times New Roman"/>
                <a:cs typeface="Times New Roman"/>
              </a:rPr>
              <a:t>Стоимость</a:t>
            </a:r>
            <a:r>
              <a:rPr sz="1200" spc="-35" dirty="0">
                <a:latin typeface="Times New Roman"/>
                <a:cs typeface="Times New Roman"/>
              </a:rPr>
              <a:t> </a:t>
            </a:r>
            <a:r>
              <a:rPr sz="1200" dirty="0">
                <a:latin typeface="Times New Roman"/>
                <a:cs typeface="Times New Roman"/>
              </a:rPr>
              <a:t>набора</a:t>
            </a:r>
            <a:r>
              <a:rPr sz="1200" spc="-25" dirty="0">
                <a:latin typeface="Times New Roman"/>
                <a:cs typeface="Times New Roman"/>
              </a:rPr>
              <a:t> </a:t>
            </a:r>
            <a:r>
              <a:rPr sz="1200" spc="-10" dirty="0">
                <a:latin typeface="Times New Roman"/>
                <a:cs typeface="Times New Roman"/>
              </a:rPr>
              <a:t>продуктов</a:t>
            </a:r>
            <a:r>
              <a:rPr sz="1200" spc="-15" dirty="0">
                <a:latin typeface="Times New Roman"/>
                <a:cs typeface="Times New Roman"/>
              </a:rPr>
              <a:t> </a:t>
            </a:r>
            <a:r>
              <a:rPr sz="1200" b="1" dirty="0">
                <a:latin typeface="Times New Roman"/>
                <a:cs typeface="Times New Roman"/>
              </a:rPr>
              <a:t>в</a:t>
            </a:r>
            <a:r>
              <a:rPr sz="1200" b="1" spc="-30" dirty="0">
                <a:latin typeface="Times New Roman"/>
                <a:cs typeface="Times New Roman"/>
              </a:rPr>
              <a:t> </a:t>
            </a:r>
            <a:r>
              <a:rPr sz="1200" b="1" spc="-10" dirty="0" smtClean="0">
                <a:latin typeface="Times New Roman"/>
                <a:cs typeface="Times New Roman"/>
              </a:rPr>
              <a:t>д</a:t>
            </a:r>
            <a:r>
              <a:rPr lang="ru-RU" sz="1200" b="1" spc="-10" dirty="0" err="1" smtClean="0">
                <a:latin typeface="Times New Roman"/>
                <a:cs typeface="Times New Roman"/>
              </a:rPr>
              <a:t>етском</a:t>
            </a:r>
            <a:r>
              <a:rPr lang="ru-RU" sz="1200" b="1" spc="-10" dirty="0" smtClean="0">
                <a:latin typeface="Times New Roman"/>
                <a:cs typeface="Times New Roman"/>
              </a:rPr>
              <a:t> саду </a:t>
            </a:r>
            <a:r>
              <a:rPr sz="1200" dirty="0" smtClean="0">
                <a:latin typeface="Times New Roman"/>
                <a:cs typeface="Times New Roman"/>
              </a:rPr>
              <a:t>в</a:t>
            </a:r>
            <a:r>
              <a:rPr sz="1200" spc="-35" dirty="0" smtClean="0">
                <a:latin typeface="Times New Roman"/>
                <a:cs typeface="Times New Roman"/>
              </a:rPr>
              <a:t> </a:t>
            </a:r>
            <a:r>
              <a:rPr sz="1200" spc="-10" dirty="0" err="1">
                <a:latin typeface="Times New Roman"/>
                <a:cs typeface="Times New Roman"/>
              </a:rPr>
              <a:t>среднем</a:t>
            </a:r>
            <a:r>
              <a:rPr sz="1200" spc="-10" dirty="0">
                <a:latin typeface="Times New Roman"/>
                <a:cs typeface="Times New Roman"/>
              </a:rPr>
              <a:t> </a:t>
            </a:r>
            <a:r>
              <a:rPr sz="1200" dirty="0" smtClean="0">
                <a:latin typeface="Times New Roman"/>
                <a:cs typeface="Times New Roman"/>
              </a:rPr>
              <a:t>1</a:t>
            </a:r>
            <a:r>
              <a:rPr lang="ru-RU" sz="1200" dirty="0" smtClean="0">
                <a:latin typeface="Times New Roman"/>
                <a:cs typeface="Times New Roman"/>
              </a:rPr>
              <a:t>56</a:t>
            </a:r>
            <a:r>
              <a:rPr lang="ru-RU" sz="1200" spc="-20" dirty="0">
                <a:latin typeface="Times New Roman"/>
                <a:cs typeface="Times New Roman"/>
              </a:rPr>
              <a:t> </a:t>
            </a:r>
            <a:r>
              <a:rPr sz="1200" dirty="0" err="1" smtClean="0">
                <a:latin typeface="Times New Roman"/>
                <a:cs typeface="Times New Roman"/>
              </a:rPr>
              <a:t>руб</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в</a:t>
            </a:r>
            <a:r>
              <a:rPr sz="1200" spc="-20" dirty="0">
                <a:latin typeface="Times New Roman"/>
                <a:cs typeface="Times New Roman"/>
              </a:rPr>
              <a:t> </a:t>
            </a:r>
            <a:r>
              <a:rPr sz="1200" dirty="0" err="1" smtClean="0">
                <a:latin typeface="Times New Roman"/>
                <a:cs typeface="Times New Roman"/>
              </a:rPr>
              <a:t>день</a:t>
            </a:r>
            <a:r>
              <a:rPr lang="ru-RU" sz="1200" spc="-20" dirty="0">
                <a:latin typeface="Times New Roman"/>
                <a:cs typeface="Times New Roman"/>
              </a:rPr>
              <a:t> </a:t>
            </a:r>
            <a:r>
              <a:rPr sz="1200" dirty="0" err="1" smtClean="0">
                <a:latin typeface="Times New Roman"/>
                <a:cs typeface="Times New Roman"/>
              </a:rPr>
              <a:t>на</a:t>
            </a:r>
            <a:r>
              <a:rPr sz="1200" spc="-25" dirty="0" smtClean="0">
                <a:latin typeface="Times New Roman"/>
                <a:cs typeface="Times New Roman"/>
              </a:rPr>
              <a:t> </a:t>
            </a:r>
            <a:r>
              <a:rPr sz="1200" spc="-10" dirty="0">
                <a:latin typeface="Times New Roman"/>
                <a:cs typeface="Times New Roman"/>
              </a:rPr>
              <a:t>одного</a:t>
            </a:r>
            <a:r>
              <a:rPr sz="1200" spc="-45" dirty="0">
                <a:latin typeface="Times New Roman"/>
                <a:cs typeface="Times New Roman"/>
              </a:rPr>
              <a:t> </a:t>
            </a:r>
            <a:r>
              <a:rPr sz="1200" spc="-10" dirty="0">
                <a:latin typeface="Times New Roman"/>
                <a:cs typeface="Times New Roman"/>
              </a:rPr>
              <a:t>ребенка.</a:t>
            </a:r>
            <a:endParaRPr sz="1200" dirty="0">
              <a:latin typeface="Times New Roman"/>
              <a:cs typeface="Times New Roman"/>
            </a:endParaRPr>
          </a:p>
          <a:p>
            <a:pPr marL="207010" marR="5080" indent="-171450">
              <a:lnSpc>
                <a:spcPct val="100000"/>
              </a:lnSpc>
              <a:buFont typeface="Wingdings"/>
              <a:buChar char=""/>
              <a:tabLst>
                <a:tab pos="208279" algn="l"/>
              </a:tabLst>
            </a:pPr>
            <a:r>
              <a:rPr sz="1200" dirty="0">
                <a:latin typeface="Times New Roman"/>
                <a:cs typeface="Times New Roman"/>
              </a:rPr>
              <a:t>Стоимость</a:t>
            </a:r>
            <a:r>
              <a:rPr sz="1200" spc="-40" dirty="0">
                <a:latin typeface="Times New Roman"/>
                <a:cs typeface="Times New Roman"/>
              </a:rPr>
              <a:t> </a:t>
            </a:r>
            <a:r>
              <a:rPr sz="1200" dirty="0">
                <a:latin typeface="Times New Roman"/>
                <a:cs typeface="Times New Roman"/>
              </a:rPr>
              <a:t>набора</a:t>
            </a:r>
            <a:r>
              <a:rPr sz="1200" spc="-25" dirty="0">
                <a:latin typeface="Times New Roman"/>
                <a:cs typeface="Times New Roman"/>
              </a:rPr>
              <a:t> </a:t>
            </a:r>
            <a:r>
              <a:rPr sz="1200" spc="-10" dirty="0">
                <a:latin typeface="Times New Roman"/>
                <a:cs typeface="Times New Roman"/>
              </a:rPr>
              <a:t>продуктов</a:t>
            </a:r>
            <a:r>
              <a:rPr sz="1200" spc="-20" dirty="0">
                <a:latin typeface="Times New Roman"/>
                <a:cs typeface="Times New Roman"/>
              </a:rPr>
              <a:t> </a:t>
            </a:r>
            <a:r>
              <a:rPr sz="1200" b="1" dirty="0">
                <a:latin typeface="Times New Roman"/>
                <a:cs typeface="Times New Roman"/>
              </a:rPr>
              <a:t>в</a:t>
            </a:r>
            <a:r>
              <a:rPr sz="1200" b="1" spc="-30" dirty="0">
                <a:latin typeface="Times New Roman"/>
                <a:cs typeface="Times New Roman"/>
              </a:rPr>
              <a:t> </a:t>
            </a:r>
            <a:r>
              <a:rPr sz="1200" b="1" dirty="0" err="1">
                <a:latin typeface="Times New Roman"/>
                <a:cs typeface="Times New Roman"/>
              </a:rPr>
              <a:t>школе</a:t>
            </a:r>
            <a:r>
              <a:rPr sz="1200" b="1" spc="-20" dirty="0">
                <a:latin typeface="Times New Roman"/>
                <a:cs typeface="Times New Roman"/>
              </a:rPr>
              <a:t> </a:t>
            </a:r>
            <a:r>
              <a:rPr lang="ru-RU" sz="1200" dirty="0">
                <a:latin typeface="Times New Roman"/>
                <a:cs typeface="Times New Roman"/>
              </a:rPr>
              <a:t> </a:t>
            </a:r>
            <a:r>
              <a:rPr lang="ru-RU" sz="1200" dirty="0" smtClean="0">
                <a:latin typeface="Times New Roman"/>
                <a:cs typeface="Times New Roman"/>
              </a:rPr>
              <a:t>- </a:t>
            </a:r>
            <a:r>
              <a:rPr sz="1200" spc="-20" dirty="0" smtClean="0">
                <a:latin typeface="Times New Roman"/>
                <a:cs typeface="Times New Roman"/>
              </a:rPr>
              <a:t> </a:t>
            </a:r>
            <a:r>
              <a:rPr sz="1200" dirty="0" smtClean="0">
                <a:latin typeface="Times New Roman"/>
                <a:cs typeface="Times New Roman"/>
              </a:rPr>
              <a:t>1</a:t>
            </a:r>
            <a:r>
              <a:rPr lang="ru-RU" sz="1200" dirty="0" smtClean="0">
                <a:latin typeface="Times New Roman"/>
                <a:cs typeface="Times New Roman"/>
              </a:rPr>
              <a:t>05</a:t>
            </a:r>
            <a:r>
              <a:rPr sz="1200" spc="-30" dirty="0" smtClean="0">
                <a:latin typeface="Times New Roman"/>
                <a:cs typeface="Times New Roman"/>
              </a:rPr>
              <a:t> </a:t>
            </a:r>
            <a:r>
              <a:rPr sz="1200" dirty="0">
                <a:latin typeface="Times New Roman"/>
                <a:cs typeface="Times New Roman"/>
              </a:rPr>
              <a:t>руб.</a:t>
            </a:r>
            <a:r>
              <a:rPr sz="1200" spc="-15" dirty="0">
                <a:latin typeface="Times New Roman"/>
                <a:cs typeface="Times New Roman"/>
              </a:rPr>
              <a:t> </a:t>
            </a:r>
            <a:r>
              <a:rPr sz="1200" dirty="0">
                <a:latin typeface="Times New Roman"/>
                <a:cs typeface="Times New Roman"/>
              </a:rPr>
              <a:t>в</a:t>
            </a:r>
            <a:r>
              <a:rPr sz="1200" spc="-35" dirty="0">
                <a:latin typeface="Times New Roman"/>
                <a:cs typeface="Times New Roman"/>
              </a:rPr>
              <a:t> </a:t>
            </a:r>
            <a:r>
              <a:rPr sz="1200" dirty="0">
                <a:latin typeface="Times New Roman"/>
                <a:cs typeface="Times New Roman"/>
              </a:rPr>
              <a:t>день</a:t>
            </a:r>
            <a:r>
              <a:rPr sz="1200" spc="-35" dirty="0">
                <a:latin typeface="Times New Roman"/>
                <a:cs typeface="Times New Roman"/>
              </a:rPr>
              <a:t> </a:t>
            </a:r>
            <a:r>
              <a:rPr sz="1200" spc="-25" dirty="0" err="1">
                <a:latin typeface="Times New Roman"/>
                <a:cs typeface="Times New Roman"/>
              </a:rPr>
              <a:t>на</a:t>
            </a:r>
            <a:r>
              <a:rPr sz="1200" spc="-25" dirty="0">
                <a:latin typeface="Times New Roman"/>
                <a:cs typeface="Times New Roman"/>
              </a:rPr>
              <a:t> </a:t>
            </a:r>
            <a:r>
              <a:rPr sz="1200" spc="-10" dirty="0" err="1" smtClean="0">
                <a:latin typeface="Times New Roman"/>
                <a:cs typeface="Times New Roman"/>
              </a:rPr>
              <a:t>одного</a:t>
            </a:r>
            <a:r>
              <a:rPr sz="1200" spc="-35" dirty="0" smtClean="0">
                <a:latin typeface="Times New Roman"/>
                <a:cs typeface="Times New Roman"/>
              </a:rPr>
              <a:t> </a:t>
            </a:r>
            <a:r>
              <a:rPr sz="1200" spc="-10" dirty="0" err="1" smtClean="0">
                <a:latin typeface="Times New Roman"/>
                <a:cs typeface="Times New Roman"/>
              </a:rPr>
              <a:t>ребенка</a:t>
            </a:r>
            <a:r>
              <a:rPr lang="ru-RU" sz="1200" spc="-10" dirty="0" smtClean="0">
                <a:latin typeface="Times New Roman"/>
                <a:cs typeface="Times New Roman"/>
              </a:rPr>
              <a:t>;</a:t>
            </a:r>
          </a:p>
          <a:p>
            <a:pPr marL="207010" marR="5080" indent="-171450">
              <a:buFont typeface="Wingdings"/>
              <a:buChar char=""/>
              <a:tabLst>
                <a:tab pos="208279" algn="l"/>
              </a:tabLst>
            </a:pPr>
            <a:r>
              <a:rPr lang="x-none" sz="1200">
                <a:latin typeface="Times New Roman" panose="02020603050405020304" pitchFamily="18" charset="0"/>
                <a:cs typeface="Times New Roman" panose="02020603050405020304" pitchFamily="18" charset="0"/>
              </a:rPr>
              <a:t>Размер стоимости двухразового питания, осуществляемого за счет средств краевого бюджета, устанавливается из расчета 177 рублей 00 копеек в день на одного обучающегося.</a:t>
            </a:r>
            <a:endParaRPr lang="ru-RU" sz="1200" dirty="0">
              <a:latin typeface="Times New Roman" panose="02020603050405020304" pitchFamily="18" charset="0"/>
              <a:cs typeface="Times New Roman" panose="02020603050405020304" pitchFamily="18" charset="0"/>
            </a:endParaRPr>
          </a:p>
          <a:p>
            <a:pPr marL="207010" marR="5080" indent="-171450">
              <a:lnSpc>
                <a:spcPct val="100000"/>
              </a:lnSpc>
              <a:buFont typeface="Wingdings"/>
              <a:buChar char=""/>
              <a:tabLst>
                <a:tab pos="208279" algn="l"/>
              </a:tabLst>
            </a:pPr>
            <a:endParaRPr sz="1200" dirty="0">
              <a:latin typeface="Times New Roman"/>
              <a:cs typeface="Times New Roman"/>
            </a:endParaRPr>
          </a:p>
          <a:p>
            <a:pPr marL="226695">
              <a:lnSpc>
                <a:spcPct val="100000"/>
              </a:lnSpc>
            </a:pPr>
            <a:r>
              <a:rPr sz="1200" dirty="0">
                <a:latin typeface="Times New Roman"/>
                <a:cs typeface="Times New Roman"/>
              </a:rPr>
              <a:t>завтрак</a:t>
            </a:r>
            <a:r>
              <a:rPr sz="1200" spc="-30" dirty="0">
                <a:latin typeface="Times New Roman"/>
                <a:cs typeface="Times New Roman"/>
              </a:rPr>
              <a:t> </a:t>
            </a:r>
            <a:r>
              <a:rPr sz="1200" dirty="0">
                <a:latin typeface="Times New Roman"/>
                <a:cs typeface="Times New Roman"/>
              </a:rPr>
              <a:t>для</a:t>
            </a:r>
            <a:r>
              <a:rPr sz="1200" spc="-30" dirty="0">
                <a:latin typeface="Times New Roman"/>
                <a:cs typeface="Times New Roman"/>
              </a:rPr>
              <a:t> </a:t>
            </a:r>
            <a:r>
              <a:rPr sz="1200" dirty="0">
                <a:latin typeface="Times New Roman"/>
                <a:cs typeface="Times New Roman"/>
              </a:rPr>
              <a:t>учащихся</a:t>
            </a:r>
            <a:r>
              <a:rPr sz="1200" spc="-5" dirty="0">
                <a:latin typeface="Times New Roman"/>
                <a:cs typeface="Times New Roman"/>
              </a:rPr>
              <a:t> </a:t>
            </a:r>
            <a:r>
              <a:rPr sz="1200" dirty="0">
                <a:latin typeface="Times New Roman"/>
                <a:cs typeface="Times New Roman"/>
              </a:rPr>
              <a:t>5</a:t>
            </a:r>
            <a:r>
              <a:rPr sz="1200" spc="-2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11</a:t>
            </a:r>
            <a:r>
              <a:rPr sz="1200" spc="-30" dirty="0">
                <a:latin typeface="Times New Roman"/>
                <a:cs typeface="Times New Roman"/>
              </a:rPr>
              <a:t> </a:t>
            </a:r>
            <a:r>
              <a:rPr sz="1200" dirty="0">
                <a:latin typeface="Times New Roman"/>
                <a:cs typeface="Times New Roman"/>
              </a:rPr>
              <a:t>классов</a:t>
            </a:r>
            <a:r>
              <a:rPr sz="1200" spc="-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86</a:t>
            </a:r>
            <a:r>
              <a:rPr sz="1200" spc="-30" dirty="0">
                <a:latin typeface="Times New Roman"/>
                <a:cs typeface="Times New Roman"/>
              </a:rPr>
              <a:t> </a:t>
            </a:r>
            <a:r>
              <a:rPr sz="1200" spc="-20" dirty="0">
                <a:latin typeface="Times New Roman"/>
                <a:cs typeface="Times New Roman"/>
              </a:rPr>
              <a:t>руб.</a:t>
            </a:r>
            <a:endParaRPr sz="1200" dirty="0">
              <a:latin typeface="Times New Roman"/>
              <a:cs typeface="Times New Roman"/>
            </a:endParaRPr>
          </a:p>
          <a:p>
            <a:pPr marL="226695">
              <a:lnSpc>
                <a:spcPct val="100000"/>
              </a:lnSpc>
            </a:pPr>
            <a:r>
              <a:rPr sz="1200" dirty="0">
                <a:latin typeface="Times New Roman"/>
                <a:cs typeface="Times New Roman"/>
              </a:rPr>
              <a:t>обед</a:t>
            </a:r>
            <a:r>
              <a:rPr sz="1200" spc="-25" dirty="0">
                <a:latin typeface="Times New Roman"/>
                <a:cs typeface="Times New Roman"/>
              </a:rPr>
              <a:t> </a:t>
            </a:r>
            <a:r>
              <a:rPr sz="1200" spc="-10" dirty="0">
                <a:latin typeface="Times New Roman"/>
                <a:cs typeface="Times New Roman"/>
              </a:rPr>
              <a:t>школьника</a:t>
            </a:r>
            <a:r>
              <a:rPr sz="1200" spc="-4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105</a:t>
            </a:r>
            <a:r>
              <a:rPr sz="1200" spc="-25" dirty="0">
                <a:latin typeface="Times New Roman"/>
                <a:cs typeface="Times New Roman"/>
              </a:rPr>
              <a:t> </a:t>
            </a:r>
            <a:r>
              <a:rPr sz="1200" spc="-20" dirty="0">
                <a:latin typeface="Times New Roman"/>
                <a:cs typeface="Times New Roman"/>
              </a:rPr>
              <a:t>руб.</a:t>
            </a:r>
            <a:endParaRPr sz="1200" dirty="0">
              <a:latin typeface="Times New Roman"/>
              <a:cs typeface="Times New Roman"/>
            </a:endParaRPr>
          </a:p>
        </p:txBody>
      </p:sp>
      <p:pic>
        <p:nvPicPr>
          <p:cNvPr id="13" name="object 13"/>
          <p:cNvPicPr/>
          <p:nvPr/>
        </p:nvPicPr>
        <p:blipFill>
          <a:blip r:embed="rId6" cstate="print"/>
          <a:stretch>
            <a:fillRect/>
          </a:stretch>
        </p:blipFill>
        <p:spPr>
          <a:xfrm>
            <a:off x="5704332" y="2971800"/>
            <a:ext cx="6073902" cy="1786889"/>
          </a:xfrm>
          <a:prstGeom prst="rect">
            <a:avLst/>
          </a:prstGeom>
        </p:spPr>
      </p:pic>
      <p:sp>
        <p:nvSpPr>
          <p:cNvPr id="14" name="object 14"/>
          <p:cNvSpPr txBox="1"/>
          <p:nvPr/>
        </p:nvSpPr>
        <p:spPr>
          <a:xfrm>
            <a:off x="5832475" y="3014852"/>
            <a:ext cx="5785485" cy="1437701"/>
          </a:xfrm>
          <a:prstGeom prst="rect">
            <a:avLst/>
          </a:prstGeom>
        </p:spPr>
        <p:txBody>
          <a:bodyPr vert="horz" wrap="square" lIns="0" tIns="40005" rIns="0" bIns="0" rtlCol="0">
            <a:spAutoFit/>
          </a:bodyPr>
          <a:lstStyle/>
          <a:p>
            <a:pPr marL="355600" indent="-342900">
              <a:lnSpc>
                <a:spcPct val="100000"/>
              </a:lnSpc>
              <a:spcBef>
                <a:spcPts val="315"/>
              </a:spcBef>
              <a:buFont typeface="Wingdings"/>
              <a:buChar char=""/>
              <a:tabLst>
                <a:tab pos="355600" algn="l"/>
              </a:tabLst>
            </a:pPr>
            <a:r>
              <a:rPr sz="1200" dirty="0">
                <a:solidFill>
                  <a:schemeClr val="bg1"/>
                </a:solidFill>
                <a:latin typeface="Times New Roman" panose="02020603050405020304" pitchFamily="18" charset="0"/>
                <a:cs typeface="Times New Roman" panose="02020603050405020304" pitchFamily="18" charset="0"/>
              </a:rPr>
              <a:t>Реализация</a:t>
            </a:r>
            <a:r>
              <a:rPr sz="1200" spc="-75" dirty="0">
                <a:solidFill>
                  <a:schemeClr val="bg1"/>
                </a:solidFill>
                <a:latin typeface="Times New Roman" panose="02020603050405020304" pitchFamily="18" charset="0"/>
                <a:cs typeface="Times New Roman" panose="02020603050405020304" pitchFamily="18" charset="0"/>
              </a:rPr>
              <a:t> </a:t>
            </a:r>
            <a:r>
              <a:rPr sz="1200" spc="-10" dirty="0">
                <a:solidFill>
                  <a:schemeClr val="bg1"/>
                </a:solidFill>
                <a:latin typeface="Times New Roman" panose="02020603050405020304" pitchFamily="18" charset="0"/>
                <a:cs typeface="Times New Roman" panose="02020603050405020304" pitchFamily="18" charset="0"/>
              </a:rPr>
              <a:t>модулей</a:t>
            </a:r>
            <a:r>
              <a:rPr sz="1200" spc="-50" dirty="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программы</a:t>
            </a:r>
            <a:r>
              <a:rPr sz="1200" spc="-55" dirty="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«Здоровое</a:t>
            </a:r>
            <a:r>
              <a:rPr sz="1200" spc="-35" dirty="0">
                <a:solidFill>
                  <a:schemeClr val="bg1"/>
                </a:solidFill>
                <a:latin typeface="Times New Roman" panose="02020603050405020304" pitchFamily="18" charset="0"/>
                <a:cs typeface="Times New Roman" panose="02020603050405020304" pitchFamily="18" charset="0"/>
              </a:rPr>
              <a:t> </a:t>
            </a:r>
            <a:r>
              <a:rPr sz="1200" spc="-10" dirty="0">
                <a:solidFill>
                  <a:schemeClr val="bg1"/>
                </a:solidFill>
                <a:latin typeface="Times New Roman" panose="02020603050405020304" pitchFamily="18" charset="0"/>
                <a:cs typeface="Times New Roman" panose="02020603050405020304" pitchFamily="18" charset="0"/>
              </a:rPr>
              <a:t>питание»</a:t>
            </a:r>
            <a:endParaRPr sz="1200" dirty="0">
              <a:solidFill>
                <a:schemeClr val="bg1"/>
              </a:solidFill>
              <a:latin typeface="Times New Roman" panose="02020603050405020304" pitchFamily="18" charset="0"/>
              <a:cs typeface="Times New Roman" panose="02020603050405020304" pitchFamily="18" charset="0"/>
            </a:endParaRPr>
          </a:p>
          <a:p>
            <a:pPr marL="355600" marR="5080" indent="-343535">
              <a:lnSpc>
                <a:spcPct val="114999"/>
              </a:lnSpc>
              <a:buFont typeface="Wingdings"/>
              <a:buChar char=""/>
              <a:tabLst>
                <a:tab pos="355600" algn="l"/>
              </a:tabLst>
            </a:pPr>
            <a:r>
              <a:rPr sz="1200" dirty="0">
                <a:solidFill>
                  <a:schemeClr val="bg1"/>
                </a:solidFill>
                <a:latin typeface="Times New Roman" panose="02020603050405020304" pitchFamily="18" charset="0"/>
                <a:cs typeface="Times New Roman" panose="02020603050405020304" pitchFamily="18" charset="0"/>
              </a:rPr>
              <a:t>Проект</a:t>
            </a:r>
            <a:r>
              <a:rPr sz="1200" spc="185" dirty="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«Родительский</a:t>
            </a:r>
            <a:r>
              <a:rPr sz="1200" spc="170" dirty="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контроль»</a:t>
            </a:r>
            <a:r>
              <a:rPr sz="1200" spc="135" dirty="0">
                <a:solidFill>
                  <a:schemeClr val="bg1"/>
                </a:solidFill>
                <a:latin typeface="Times New Roman" panose="02020603050405020304" pitchFamily="18" charset="0"/>
                <a:cs typeface="Times New Roman" panose="02020603050405020304" pitchFamily="18" charset="0"/>
              </a:rPr>
              <a:t> </a:t>
            </a:r>
            <a:r>
              <a:rPr sz="1200" dirty="0">
                <a:solidFill>
                  <a:schemeClr val="bg1"/>
                </a:solidFill>
                <a:latin typeface="Times New Roman" panose="02020603050405020304" pitchFamily="18" charset="0"/>
                <a:cs typeface="Times New Roman" panose="02020603050405020304" pitchFamily="18" charset="0"/>
              </a:rPr>
              <a:t>в</a:t>
            </a:r>
            <a:r>
              <a:rPr sz="1200" spc="175" dirty="0">
                <a:solidFill>
                  <a:schemeClr val="bg1"/>
                </a:solidFill>
                <a:latin typeface="Times New Roman" panose="02020603050405020304" pitchFamily="18" charset="0"/>
                <a:cs typeface="Times New Roman" panose="02020603050405020304" pitchFamily="18" charset="0"/>
              </a:rPr>
              <a:t> </a:t>
            </a:r>
            <a:r>
              <a:rPr sz="1200" dirty="0" err="1">
                <a:solidFill>
                  <a:schemeClr val="bg1"/>
                </a:solidFill>
                <a:latin typeface="Times New Roman" panose="02020603050405020304" pitchFamily="18" charset="0"/>
                <a:cs typeface="Times New Roman" panose="02020603050405020304" pitchFamily="18" charset="0"/>
              </a:rPr>
              <a:t>школах</a:t>
            </a:r>
            <a:r>
              <a:rPr sz="1200" spc="175" dirty="0">
                <a:solidFill>
                  <a:schemeClr val="bg1"/>
                </a:solidFill>
                <a:latin typeface="Times New Roman" panose="02020603050405020304" pitchFamily="18" charset="0"/>
                <a:cs typeface="Times New Roman" panose="02020603050405020304" pitchFamily="18" charset="0"/>
              </a:rPr>
              <a:t> </a:t>
            </a:r>
            <a:r>
              <a:rPr lang="ru-RU" sz="1200" spc="175" dirty="0" smtClean="0">
                <a:solidFill>
                  <a:schemeClr val="bg1"/>
                </a:solidFill>
                <a:latin typeface="Times New Roman" panose="02020603050405020304" pitchFamily="18" charset="0"/>
                <a:cs typeface="Times New Roman" panose="02020603050405020304" pitchFamily="18" charset="0"/>
              </a:rPr>
              <a:t>ПМО</a:t>
            </a:r>
            <a:endParaRPr sz="1200" dirty="0">
              <a:solidFill>
                <a:schemeClr val="bg1"/>
              </a:solidFill>
              <a:latin typeface="Times New Roman" panose="02020603050405020304" pitchFamily="18" charset="0"/>
              <a:cs typeface="Times New Roman" panose="02020603050405020304" pitchFamily="18" charset="0"/>
            </a:endParaRPr>
          </a:p>
          <a:p>
            <a:pPr marL="355600" indent="-342900">
              <a:lnSpc>
                <a:spcPct val="100000"/>
              </a:lnSpc>
              <a:spcBef>
                <a:spcPts val="215"/>
              </a:spcBef>
              <a:buFont typeface="Wingdings"/>
              <a:buChar char=""/>
              <a:tabLst>
                <a:tab pos="355600" algn="l"/>
              </a:tabLst>
            </a:pPr>
            <a:r>
              <a:rPr lang="ru-RU" sz="1200" dirty="0" smtClean="0">
                <a:solidFill>
                  <a:schemeClr val="bg1"/>
                </a:solidFill>
                <a:latin typeface="Times New Roman" panose="02020603050405020304" pitchFamily="18" charset="0"/>
                <a:cs typeface="Times New Roman" panose="02020603050405020304" pitchFamily="18" charset="0"/>
              </a:rPr>
              <a:t>Отслеживание качества </a:t>
            </a:r>
            <a:r>
              <a:rPr lang="ru-RU" sz="1200" dirty="0">
                <a:solidFill>
                  <a:schemeClr val="bg1"/>
                </a:solidFill>
                <a:latin typeface="Times New Roman" panose="02020603050405020304" pitchFamily="18" charset="0"/>
                <a:cs typeface="Times New Roman" panose="02020603050405020304" pitchFamily="18" charset="0"/>
              </a:rPr>
              <a:t>поступающих продуктов </a:t>
            </a:r>
            <a:r>
              <a:rPr lang="ru-RU" sz="1200" dirty="0" smtClean="0">
                <a:solidFill>
                  <a:schemeClr val="bg1"/>
                </a:solidFill>
                <a:latin typeface="Times New Roman" panose="02020603050405020304" pitchFamily="18" charset="0"/>
                <a:cs typeface="Times New Roman" panose="02020603050405020304" pitchFamily="18" charset="0"/>
              </a:rPr>
              <a:t>питания через  ФГИС «Меркурий»</a:t>
            </a:r>
          </a:p>
          <a:p>
            <a:pPr marL="355600" indent="-342900">
              <a:lnSpc>
                <a:spcPct val="100000"/>
              </a:lnSpc>
              <a:spcBef>
                <a:spcPts val="215"/>
              </a:spcBef>
              <a:buFont typeface="Wingdings"/>
              <a:buChar char=""/>
              <a:tabLst>
                <a:tab pos="355600" algn="l"/>
              </a:tabLst>
            </a:pPr>
            <a:r>
              <a:rPr lang="ru-RU" sz="1200" dirty="0" smtClean="0">
                <a:solidFill>
                  <a:schemeClr val="bg1"/>
                </a:solidFill>
                <a:latin typeface="Times New Roman" panose="02020603050405020304" pitchFamily="18" charset="0"/>
                <a:cs typeface="Times New Roman" panose="02020603050405020304" pitchFamily="18" charset="0"/>
              </a:rPr>
              <a:t>Работа с  Федеральным центром  </a:t>
            </a:r>
            <a:r>
              <a:rPr lang="ru-RU" sz="1200" dirty="0">
                <a:solidFill>
                  <a:schemeClr val="bg1"/>
                </a:solidFill>
                <a:latin typeface="Times New Roman" panose="02020603050405020304" pitchFamily="18" charset="0"/>
                <a:cs typeface="Times New Roman" panose="02020603050405020304" pitchFamily="18" charset="0"/>
              </a:rPr>
              <a:t>мониторинга питания обучающихся</a:t>
            </a:r>
            <a:endParaRPr sz="1200" dirty="0">
              <a:solidFill>
                <a:schemeClr val="bg1"/>
              </a:solidFill>
              <a:latin typeface="Times New Roman" panose="02020603050405020304" pitchFamily="18" charset="0"/>
              <a:cs typeface="Times New Roman" panose="02020603050405020304" pitchFamily="18" charset="0"/>
            </a:endParaRPr>
          </a:p>
          <a:p>
            <a:pPr marL="355600" indent="-342900">
              <a:lnSpc>
                <a:spcPct val="100000"/>
              </a:lnSpc>
              <a:spcBef>
                <a:spcPts val="215"/>
              </a:spcBef>
              <a:buFont typeface="Wingdings"/>
              <a:buChar char=""/>
              <a:tabLst>
                <a:tab pos="355600" algn="l"/>
              </a:tabLst>
            </a:pPr>
            <a:r>
              <a:rPr lang="ru-RU" sz="1200" spc="-10" dirty="0" smtClean="0">
                <a:solidFill>
                  <a:schemeClr val="bg1"/>
                </a:solidFill>
                <a:latin typeface="Times New Roman" panose="02020603050405020304" pitchFamily="18" charset="0"/>
                <a:cs typeface="Times New Roman" panose="02020603050405020304" pitchFamily="18" charset="0"/>
              </a:rPr>
              <a:t>Реализация программ производственного контроля с применением принципов ХАССП</a:t>
            </a:r>
            <a:endParaRPr sz="1200" dirty="0">
              <a:solidFill>
                <a:schemeClr val="bg1"/>
              </a:solidFill>
              <a:latin typeface="Times New Roman" panose="02020603050405020304" pitchFamily="18" charset="0"/>
              <a:cs typeface="Times New Roman" panose="02020603050405020304" pitchFamily="18" charset="0"/>
            </a:endParaRPr>
          </a:p>
        </p:txBody>
      </p:sp>
      <p:pic>
        <p:nvPicPr>
          <p:cNvPr id="22" name="object 22"/>
          <p:cNvPicPr/>
          <p:nvPr/>
        </p:nvPicPr>
        <p:blipFill>
          <a:blip r:embed="rId7" cstate="print"/>
          <a:stretch>
            <a:fillRect/>
          </a:stretch>
        </p:blipFill>
        <p:spPr>
          <a:xfrm>
            <a:off x="5718048" y="5143501"/>
            <a:ext cx="6194298" cy="1628394"/>
          </a:xfrm>
          <a:prstGeom prst="rect">
            <a:avLst/>
          </a:prstGeom>
        </p:spPr>
      </p:pic>
      <p:sp>
        <p:nvSpPr>
          <p:cNvPr id="23" name="object 23"/>
          <p:cNvSpPr txBox="1"/>
          <p:nvPr/>
        </p:nvSpPr>
        <p:spPr>
          <a:xfrm>
            <a:off x="5832475" y="5157939"/>
            <a:ext cx="5403850" cy="1586973"/>
          </a:xfrm>
          <a:prstGeom prst="rect">
            <a:avLst/>
          </a:prstGeom>
        </p:spPr>
        <p:txBody>
          <a:bodyPr vert="horz" wrap="square" lIns="0" tIns="12065" rIns="0" bIns="0" rtlCol="0">
            <a:spAutoFit/>
          </a:bodyPr>
          <a:lstStyle/>
          <a:p>
            <a:pPr marL="302260" algn="l">
              <a:spcBef>
                <a:spcPts val="95"/>
              </a:spcBef>
            </a:pPr>
            <a:r>
              <a:rPr lang="ru-RU" sz="1200" b="1" dirty="0">
                <a:latin typeface="Times New Roman" panose="02020603050405020304" pitchFamily="18" charset="0"/>
                <a:cs typeface="Times New Roman" panose="02020603050405020304" pitchFamily="18" charset="0"/>
              </a:rPr>
              <a:t>В 2024/2025 учебном году медицинские осмотры прошли:</a:t>
            </a:r>
            <a:endParaRPr lang="ru-RU" sz="1200" dirty="0">
              <a:latin typeface="Times New Roman" panose="02020603050405020304" pitchFamily="18" charset="0"/>
              <a:cs typeface="Times New Roman" panose="02020603050405020304" pitchFamily="18" charset="0"/>
            </a:endParaRPr>
          </a:p>
          <a:p>
            <a:pPr marL="588010" indent="-285750">
              <a:lnSpc>
                <a:spcPct val="100000"/>
              </a:lnSpc>
              <a:spcBef>
                <a:spcPts val="95"/>
              </a:spcBef>
              <a:buFont typeface="Wingdings" panose="05000000000000000000" pitchFamily="2" charset="2"/>
              <a:buChar char="Ø"/>
            </a:pPr>
            <a:r>
              <a:rPr lang="ru-RU" sz="1300" dirty="0">
                <a:latin typeface="Times New Roman" panose="02020603050405020304" pitchFamily="18" charset="0"/>
                <a:cs typeface="Times New Roman" panose="02020603050405020304" pitchFamily="18" charset="0"/>
              </a:rPr>
              <a:t>количество воспитанников </a:t>
            </a:r>
            <a:r>
              <a:rPr lang="ru-RU" sz="1300" dirty="0" smtClean="0">
                <a:latin typeface="Times New Roman" panose="02020603050405020304" pitchFamily="18" charset="0"/>
                <a:cs typeface="Times New Roman" panose="02020603050405020304" pitchFamily="18" charset="0"/>
              </a:rPr>
              <a:t>ДОО – 753 чел.;</a:t>
            </a:r>
          </a:p>
          <a:p>
            <a:pPr marL="588010" indent="-285750">
              <a:lnSpc>
                <a:spcPct val="100000"/>
              </a:lnSpc>
              <a:spcBef>
                <a:spcPts val="95"/>
              </a:spcBef>
              <a:buFont typeface="Wingdings" panose="05000000000000000000" pitchFamily="2" charset="2"/>
              <a:buChar char="Ø"/>
            </a:pPr>
            <a:r>
              <a:rPr lang="ru-RU" sz="1300" dirty="0">
                <a:latin typeface="Times New Roman" panose="02020603050405020304" pitchFamily="18" charset="0"/>
                <a:cs typeface="Times New Roman" panose="02020603050405020304" pitchFamily="18" charset="0"/>
              </a:rPr>
              <a:t>количество обучающихся в </a:t>
            </a:r>
            <a:r>
              <a:rPr lang="ru-RU" sz="1300" dirty="0" smtClean="0">
                <a:latin typeface="Times New Roman" panose="02020603050405020304" pitchFamily="18" charset="0"/>
                <a:cs typeface="Times New Roman" panose="02020603050405020304" pitchFamily="18" charset="0"/>
              </a:rPr>
              <a:t>ОО – 2026 чел.</a:t>
            </a:r>
          </a:p>
          <a:p>
            <a:pPr marL="302260" algn="just">
              <a:lnSpc>
                <a:spcPct val="100000"/>
              </a:lnSpc>
              <a:spcBef>
                <a:spcPts val="95"/>
              </a:spcBef>
            </a:pPr>
            <a:r>
              <a:rPr lang="ru-RU" sz="1200" dirty="0" smtClean="0">
                <a:latin typeface="Times New Roman" panose="02020603050405020304" pitchFamily="18" charset="0"/>
                <a:cs typeface="Times New Roman" panose="02020603050405020304" pitchFamily="18" charset="0"/>
              </a:rPr>
              <a:t>      В ОУ реализуются комплексные </a:t>
            </a:r>
            <a:r>
              <a:rPr lang="ru-RU" sz="1200" dirty="0">
                <a:latin typeface="Times New Roman" panose="02020603050405020304" pitchFamily="18" charset="0"/>
                <a:cs typeface="Times New Roman" panose="02020603050405020304" pitchFamily="18" charset="0"/>
              </a:rPr>
              <a:t>программы, направленные на охрану и укрепление здоровья детей: «Здоровый дошкольник», «Как воспитать здорового ребенка», «Программа развития двигательной активности </a:t>
            </a:r>
            <a:r>
              <a:rPr lang="ru-RU" sz="1200" dirty="0" smtClean="0">
                <a:latin typeface="Times New Roman" panose="02020603050405020304" pitchFamily="18" charset="0"/>
                <a:cs typeface="Times New Roman" panose="02020603050405020304" pitchFamily="18" charset="0"/>
              </a:rPr>
              <a:t>оздоровительной </a:t>
            </a:r>
            <a:r>
              <a:rPr lang="ru-RU" sz="1200" dirty="0">
                <a:latin typeface="Times New Roman" panose="02020603050405020304" pitchFamily="18" charset="0"/>
                <a:cs typeface="Times New Roman" panose="02020603050405020304" pitchFamily="18" charset="0"/>
              </a:rPr>
              <a:t>работы с детьми</a:t>
            </a:r>
            <a:r>
              <a:rPr lang="ru-RU" sz="1200" dirty="0" smtClean="0">
                <a:latin typeface="Times New Roman" panose="02020603050405020304" pitchFamily="18" charset="0"/>
                <a:cs typeface="Times New Roman" panose="02020603050405020304" pitchFamily="18" charset="0"/>
              </a:rPr>
              <a:t>», «Спортивная среда». </a:t>
            </a:r>
          </a:p>
          <a:p>
            <a:pPr marL="302260">
              <a:lnSpc>
                <a:spcPct val="100000"/>
              </a:lnSpc>
              <a:spcBef>
                <a:spcPts val="95"/>
              </a:spcBef>
            </a:pPr>
            <a:endParaRPr sz="1300" dirty="0">
              <a:latin typeface="Times New Roman" panose="02020603050405020304" pitchFamily="18" charset="0"/>
              <a:cs typeface="Times New Roman" panose="02020603050405020304" pitchFamily="18" charset="0"/>
            </a:endParaRPr>
          </a:p>
        </p:txBody>
      </p:sp>
      <p:grpSp>
        <p:nvGrpSpPr>
          <p:cNvPr id="24" name="object 24"/>
          <p:cNvGrpSpPr/>
          <p:nvPr/>
        </p:nvGrpSpPr>
        <p:grpSpPr>
          <a:xfrm>
            <a:off x="11373611" y="6129528"/>
            <a:ext cx="647700" cy="647700"/>
            <a:chOff x="11373611" y="6129528"/>
            <a:chExt cx="647700" cy="647700"/>
          </a:xfrm>
        </p:grpSpPr>
        <p:sp>
          <p:nvSpPr>
            <p:cNvPr id="25" name="object 25"/>
            <p:cNvSpPr/>
            <p:nvPr/>
          </p:nvSpPr>
          <p:spPr>
            <a:xfrm>
              <a:off x="11392661" y="6148578"/>
              <a:ext cx="609600" cy="609600"/>
            </a:xfrm>
            <a:custGeom>
              <a:avLst/>
              <a:gdLst/>
              <a:ahLst/>
              <a:cxnLst/>
              <a:rect l="l" t="t" r="r" b="b"/>
              <a:pathLst>
                <a:path w="609600" h="609600">
                  <a:moveTo>
                    <a:pt x="304800" y="0"/>
                  </a:moveTo>
                  <a:lnTo>
                    <a:pt x="255374" y="3989"/>
                  </a:lnTo>
                  <a:lnTo>
                    <a:pt x="208483" y="15538"/>
                  </a:lnTo>
                  <a:lnTo>
                    <a:pt x="164753" y="34020"/>
                  </a:lnTo>
                  <a:lnTo>
                    <a:pt x="124815" y="58808"/>
                  </a:lnTo>
                  <a:lnTo>
                    <a:pt x="89296" y="89273"/>
                  </a:lnTo>
                  <a:lnTo>
                    <a:pt x="58826" y="124788"/>
                  </a:lnTo>
                  <a:lnTo>
                    <a:pt x="34032" y="164725"/>
                  </a:lnTo>
                  <a:lnTo>
                    <a:pt x="15544" y="208458"/>
                  </a:lnTo>
                  <a:lnTo>
                    <a:pt x="3990" y="255359"/>
                  </a:lnTo>
                  <a:lnTo>
                    <a:pt x="0" y="304800"/>
                  </a:lnTo>
                  <a:lnTo>
                    <a:pt x="3990" y="354240"/>
                  </a:lnTo>
                  <a:lnTo>
                    <a:pt x="15544" y="401141"/>
                  </a:lnTo>
                  <a:lnTo>
                    <a:pt x="34032" y="444874"/>
                  </a:lnTo>
                  <a:lnTo>
                    <a:pt x="58826" y="484811"/>
                  </a:lnTo>
                  <a:lnTo>
                    <a:pt x="89296" y="520326"/>
                  </a:lnTo>
                  <a:lnTo>
                    <a:pt x="124815" y="550791"/>
                  </a:lnTo>
                  <a:lnTo>
                    <a:pt x="164753" y="575579"/>
                  </a:lnTo>
                  <a:lnTo>
                    <a:pt x="208483" y="594061"/>
                  </a:lnTo>
                  <a:lnTo>
                    <a:pt x="255374" y="605610"/>
                  </a:lnTo>
                  <a:lnTo>
                    <a:pt x="304800" y="609600"/>
                  </a:lnTo>
                  <a:lnTo>
                    <a:pt x="354225" y="605610"/>
                  </a:lnTo>
                  <a:lnTo>
                    <a:pt x="401116" y="594061"/>
                  </a:lnTo>
                  <a:lnTo>
                    <a:pt x="444846" y="575579"/>
                  </a:lnTo>
                  <a:lnTo>
                    <a:pt x="484784" y="550791"/>
                  </a:lnTo>
                  <a:lnTo>
                    <a:pt x="520303" y="520326"/>
                  </a:lnTo>
                  <a:lnTo>
                    <a:pt x="550773" y="484811"/>
                  </a:lnTo>
                  <a:lnTo>
                    <a:pt x="575567" y="444874"/>
                  </a:lnTo>
                  <a:lnTo>
                    <a:pt x="594055" y="401141"/>
                  </a:lnTo>
                  <a:lnTo>
                    <a:pt x="605609" y="354240"/>
                  </a:lnTo>
                  <a:lnTo>
                    <a:pt x="609600" y="304800"/>
                  </a:lnTo>
                  <a:lnTo>
                    <a:pt x="605609" y="255359"/>
                  </a:lnTo>
                  <a:lnTo>
                    <a:pt x="594055" y="208458"/>
                  </a:lnTo>
                  <a:lnTo>
                    <a:pt x="575567" y="164725"/>
                  </a:lnTo>
                  <a:lnTo>
                    <a:pt x="550773" y="124788"/>
                  </a:lnTo>
                  <a:lnTo>
                    <a:pt x="520303" y="89273"/>
                  </a:lnTo>
                  <a:lnTo>
                    <a:pt x="484784" y="58808"/>
                  </a:lnTo>
                  <a:lnTo>
                    <a:pt x="444846" y="34020"/>
                  </a:lnTo>
                  <a:lnTo>
                    <a:pt x="401116" y="15538"/>
                  </a:lnTo>
                  <a:lnTo>
                    <a:pt x="354225" y="3989"/>
                  </a:lnTo>
                  <a:lnTo>
                    <a:pt x="304800" y="0"/>
                  </a:lnTo>
                  <a:close/>
                </a:path>
              </a:pathLst>
            </a:custGeom>
            <a:solidFill>
              <a:srgbClr val="FFFFFF"/>
            </a:solidFill>
          </p:spPr>
          <p:txBody>
            <a:bodyPr wrap="square" lIns="0" tIns="0" rIns="0" bIns="0" rtlCol="0"/>
            <a:lstStyle/>
            <a:p>
              <a:endParaRPr/>
            </a:p>
          </p:txBody>
        </p:sp>
        <p:sp>
          <p:nvSpPr>
            <p:cNvPr id="26" name="object 26"/>
            <p:cNvSpPr/>
            <p:nvPr/>
          </p:nvSpPr>
          <p:spPr>
            <a:xfrm>
              <a:off x="11392661" y="6148578"/>
              <a:ext cx="609600" cy="609600"/>
            </a:xfrm>
            <a:custGeom>
              <a:avLst/>
              <a:gdLst/>
              <a:ahLst/>
              <a:cxnLst/>
              <a:rect l="l" t="t" r="r" b="b"/>
              <a:pathLst>
                <a:path w="609600" h="609600">
                  <a:moveTo>
                    <a:pt x="0" y="304800"/>
                  </a:moveTo>
                  <a:lnTo>
                    <a:pt x="3990" y="255359"/>
                  </a:lnTo>
                  <a:lnTo>
                    <a:pt x="15544" y="208458"/>
                  </a:lnTo>
                  <a:lnTo>
                    <a:pt x="34032" y="164725"/>
                  </a:lnTo>
                  <a:lnTo>
                    <a:pt x="58826" y="124788"/>
                  </a:lnTo>
                  <a:lnTo>
                    <a:pt x="89296" y="89273"/>
                  </a:lnTo>
                  <a:lnTo>
                    <a:pt x="124815" y="58808"/>
                  </a:lnTo>
                  <a:lnTo>
                    <a:pt x="164753" y="34020"/>
                  </a:lnTo>
                  <a:lnTo>
                    <a:pt x="208483" y="15538"/>
                  </a:lnTo>
                  <a:lnTo>
                    <a:pt x="255374" y="3989"/>
                  </a:lnTo>
                  <a:lnTo>
                    <a:pt x="304800" y="0"/>
                  </a:lnTo>
                  <a:lnTo>
                    <a:pt x="354225" y="3989"/>
                  </a:lnTo>
                  <a:lnTo>
                    <a:pt x="401116" y="15538"/>
                  </a:lnTo>
                  <a:lnTo>
                    <a:pt x="444846" y="34020"/>
                  </a:lnTo>
                  <a:lnTo>
                    <a:pt x="484784" y="58808"/>
                  </a:lnTo>
                  <a:lnTo>
                    <a:pt x="520303" y="89273"/>
                  </a:lnTo>
                  <a:lnTo>
                    <a:pt x="550773" y="124788"/>
                  </a:lnTo>
                  <a:lnTo>
                    <a:pt x="575567" y="164725"/>
                  </a:lnTo>
                  <a:lnTo>
                    <a:pt x="594055" y="208458"/>
                  </a:lnTo>
                  <a:lnTo>
                    <a:pt x="605609" y="255359"/>
                  </a:lnTo>
                  <a:lnTo>
                    <a:pt x="609600" y="304800"/>
                  </a:lnTo>
                  <a:lnTo>
                    <a:pt x="605609" y="354240"/>
                  </a:lnTo>
                  <a:lnTo>
                    <a:pt x="594055" y="401141"/>
                  </a:lnTo>
                  <a:lnTo>
                    <a:pt x="575567" y="444874"/>
                  </a:lnTo>
                  <a:lnTo>
                    <a:pt x="550773" y="484811"/>
                  </a:lnTo>
                  <a:lnTo>
                    <a:pt x="520303" y="520326"/>
                  </a:lnTo>
                  <a:lnTo>
                    <a:pt x="484784" y="550791"/>
                  </a:lnTo>
                  <a:lnTo>
                    <a:pt x="444846" y="575579"/>
                  </a:lnTo>
                  <a:lnTo>
                    <a:pt x="401116" y="594061"/>
                  </a:lnTo>
                  <a:lnTo>
                    <a:pt x="354225" y="605610"/>
                  </a:lnTo>
                  <a:lnTo>
                    <a:pt x="304800" y="609600"/>
                  </a:lnTo>
                  <a:lnTo>
                    <a:pt x="255374" y="605610"/>
                  </a:lnTo>
                  <a:lnTo>
                    <a:pt x="208483" y="594061"/>
                  </a:lnTo>
                  <a:lnTo>
                    <a:pt x="164753" y="575579"/>
                  </a:lnTo>
                  <a:lnTo>
                    <a:pt x="124815" y="550791"/>
                  </a:lnTo>
                  <a:lnTo>
                    <a:pt x="89296" y="520326"/>
                  </a:lnTo>
                  <a:lnTo>
                    <a:pt x="58826" y="484811"/>
                  </a:lnTo>
                  <a:lnTo>
                    <a:pt x="34032" y="444874"/>
                  </a:lnTo>
                  <a:lnTo>
                    <a:pt x="15544" y="401141"/>
                  </a:lnTo>
                  <a:lnTo>
                    <a:pt x="3990" y="354240"/>
                  </a:lnTo>
                  <a:lnTo>
                    <a:pt x="0" y="304800"/>
                  </a:lnTo>
                  <a:close/>
                </a:path>
              </a:pathLst>
            </a:custGeom>
            <a:ln w="38100">
              <a:solidFill>
                <a:srgbClr val="FF0000"/>
              </a:solidFill>
            </a:ln>
          </p:spPr>
          <p:txBody>
            <a:bodyPr wrap="square" lIns="0" tIns="0" rIns="0" bIns="0" rtlCol="0"/>
            <a:lstStyle/>
            <a:p>
              <a:endParaRPr/>
            </a:p>
          </p:txBody>
        </p:sp>
      </p:grpSp>
      <p:pic>
        <p:nvPicPr>
          <p:cNvPr id="28" name="object 28"/>
          <p:cNvPicPr/>
          <p:nvPr/>
        </p:nvPicPr>
        <p:blipFill>
          <a:blip r:embed="rId8" cstate="print"/>
          <a:stretch>
            <a:fillRect/>
          </a:stretch>
        </p:blipFill>
        <p:spPr>
          <a:xfrm>
            <a:off x="2082546" y="3408768"/>
            <a:ext cx="3621786" cy="1061465"/>
          </a:xfrm>
          <a:prstGeom prst="rect">
            <a:avLst/>
          </a:prstGeom>
        </p:spPr>
      </p:pic>
      <p:sp>
        <p:nvSpPr>
          <p:cNvPr id="29" name="object 29"/>
          <p:cNvSpPr txBox="1"/>
          <p:nvPr/>
        </p:nvSpPr>
        <p:spPr>
          <a:xfrm>
            <a:off x="2328545" y="3443879"/>
            <a:ext cx="3129787" cy="804707"/>
          </a:xfrm>
          <a:prstGeom prst="rect">
            <a:avLst/>
          </a:prstGeom>
        </p:spPr>
        <p:txBody>
          <a:bodyPr vert="horz" wrap="square" lIns="0" tIns="12065" rIns="0" bIns="0" rtlCol="0">
            <a:spAutoFit/>
          </a:bodyPr>
          <a:lstStyle/>
          <a:p>
            <a:pPr marL="12700" marR="262255">
              <a:lnSpc>
                <a:spcPct val="100000"/>
              </a:lnSpc>
              <a:spcBef>
                <a:spcPts val="95"/>
              </a:spcBef>
            </a:pPr>
            <a:r>
              <a:rPr sz="1300" dirty="0">
                <a:latin typeface="Times New Roman"/>
                <a:cs typeface="Times New Roman"/>
              </a:rPr>
              <a:t>100%</a:t>
            </a:r>
            <a:r>
              <a:rPr sz="1300" spc="-65" dirty="0">
                <a:latin typeface="Times New Roman"/>
                <a:cs typeface="Times New Roman"/>
              </a:rPr>
              <a:t> </a:t>
            </a:r>
            <a:r>
              <a:rPr sz="1300" dirty="0">
                <a:latin typeface="Times New Roman"/>
                <a:cs typeface="Times New Roman"/>
              </a:rPr>
              <a:t>учащихся</a:t>
            </a:r>
            <a:r>
              <a:rPr sz="1300" spc="-30" dirty="0">
                <a:latin typeface="Times New Roman"/>
                <a:cs typeface="Times New Roman"/>
              </a:rPr>
              <a:t> </a:t>
            </a:r>
            <a:r>
              <a:rPr sz="1300" dirty="0">
                <a:latin typeface="Times New Roman"/>
                <a:cs typeface="Times New Roman"/>
              </a:rPr>
              <a:t>начальной</a:t>
            </a:r>
            <a:r>
              <a:rPr sz="1300" spc="-55" dirty="0">
                <a:latin typeface="Times New Roman"/>
                <a:cs typeface="Times New Roman"/>
              </a:rPr>
              <a:t> </a:t>
            </a:r>
            <a:r>
              <a:rPr sz="1300" spc="-20" dirty="0">
                <a:latin typeface="Times New Roman"/>
                <a:cs typeface="Times New Roman"/>
              </a:rPr>
              <a:t>школы </a:t>
            </a:r>
            <a:r>
              <a:rPr sz="1300" spc="-10" dirty="0">
                <a:latin typeface="Times New Roman"/>
                <a:cs typeface="Times New Roman"/>
              </a:rPr>
              <a:t>обеспечиваются</a:t>
            </a:r>
            <a:r>
              <a:rPr sz="1300" spc="-20" dirty="0">
                <a:latin typeface="Times New Roman"/>
                <a:cs typeface="Times New Roman"/>
              </a:rPr>
              <a:t> </a:t>
            </a:r>
            <a:r>
              <a:rPr sz="1300" dirty="0">
                <a:latin typeface="Times New Roman"/>
                <a:cs typeface="Times New Roman"/>
              </a:rPr>
              <a:t>бесплатным</a:t>
            </a:r>
            <a:r>
              <a:rPr sz="1300" spc="-20" dirty="0">
                <a:latin typeface="Times New Roman"/>
                <a:cs typeface="Times New Roman"/>
              </a:rPr>
              <a:t> </a:t>
            </a:r>
            <a:r>
              <a:rPr sz="1300" spc="-10" dirty="0">
                <a:latin typeface="Times New Roman"/>
                <a:cs typeface="Times New Roman"/>
              </a:rPr>
              <a:t>горячим питанием</a:t>
            </a:r>
            <a:endParaRPr sz="1300" dirty="0">
              <a:latin typeface="Times New Roman"/>
              <a:cs typeface="Times New Roman"/>
            </a:endParaRPr>
          </a:p>
          <a:p>
            <a:pPr marL="12700">
              <a:lnSpc>
                <a:spcPts val="1525"/>
              </a:lnSpc>
            </a:pPr>
            <a:r>
              <a:rPr sz="1300" dirty="0">
                <a:latin typeface="Times New Roman"/>
                <a:cs typeface="Times New Roman"/>
              </a:rPr>
              <a:t>(завтраки,</a:t>
            </a:r>
            <a:r>
              <a:rPr sz="1300" spc="-20" dirty="0">
                <a:latin typeface="Times New Roman"/>
                <a:cs typeface="Times New Roman"/>
              </a:rPr>
              <a:t> </a:t>
            </a:r>
            <a:r>
              <a:rPr sz="1300" dirty="0">
                <a:latin typeface="Times New Roman"/>
                <a:cs typeface="Times New Roman"/>
              </a:rPr>
              <a:t>для</a:t>
            </a:r>
            <a:r>
              <a:rPr sz="1300" spc="-40" dirty="0">
                <a:latin typeface="Times New Roman"/>
                <a:cs typeface="Times New Roman"/>
              </a:rPr>
              <a:t> </a:t>
            </a:r>
            <a:r>
              <a:rPr sz="1300" dirty="0">
                <a:latin typeface="Times New Roman"/>
                <a:cs typeface="Times New Roman"/>
              </a:rPr>
              <a:t>второй</a:t>
            </a:r>
            <a:r>
              <a:rPr sz="1300" spc="-25" dirty="0">
                <a:latin typeface="Times New Roman"/>
                <a:cs typeface="Times New Roman"/>
              </a:rPr>
              <a:t> </a:t>
            </a:r>
            <a:r>
              <a:rPr sz="1300" dirty="0">
                <a:latin typeface="Times New Roman"/>
                <a:cs typeface="Times New Roman"/>
              </a:rPr>
              <a:t>смены</a:t>
            </a:r>
            <a:r>
              <a:rPr sz="1300" spc="-20" dirty="0">
                <a:latin typeface="Times New Roman"/>
                <a:cs typeface="Times New Roman"/>
              </a:rPr>
              <a:t> </a:t>
            </a:r>
            <a:r>
              <a:rPr sz="1300" dirty="0">
                <a:latin typeface="Times New Roman"/>
                <a:cs typeface="Times New Roman"/>
              </a:rPr>
              <a:t>–</a:t>
            </a:r>
            <a:r>
              <a:rPr sz="1300" spc="-45" dirty="0">
                <a:latin typeface="Times New Roman"/>
                <a:cs typeface="Times New Roman"/>
              </a:rPr>
              <a:t> </a:t>
            </a:r>
            <a:r>
              <a:rPr sz="1300" spc="-10" dirty="0">
                <a:latin typeface="Times New Roman"/>
                <a:cs typeface="Times New Roman"/>
              </a:rPr>
              <a:t>полдники)</a:t>
            </a:r>
            <a:endParaRPr sz="1300" dirty="0">
              <a:latin typeface="Times New Roman"/>
              <a:cs typeface="Times New Roman"/>
            </a:endParaRPr>
          </a:p>
        </p:txBody>
      </p:sp>
      <p:grpSp>
        <p:nvGrpSpPr>
          <p:cNvPr id="30" name="object 30"/>
          <p:cNvGrpSpPr/>
          <p:nvPr/>
        </p:nvGrpSpPr>
        <p:grpSpPr>
          <a:xfrm>
            <a:off x="5747384" y="4692777"/>
            <a:ext cx="4818380" cy="422909"/>
            <a:chOff x="5747384" y="4692777"/>
            <a:chExt cx="4818380" cy="432434"/>
          </a:xfrm>
        </p:grpSpPr>
        <p:sp>
          <p:nvSpPr>
            <p:cNvPr id="31" name="object 31"/>
            <p:cNvSpPr/>
            <p:nvPr/>
          </p:nvSpPr>
          <p:spPr>
            <a:xfrm>
              <a:off x="5756909" y="4702302"/>
              <a:ext cx="4799330" cy="413384"/>
            </a:xfrm>
            <a:custGeom>
              <a:avLst/>
              <a:gdLst/>
              <a:ahLst/>
              <a:cxnLst/>
              <a:rect l="l" t="t" r="r" b="b"/>
              <a:pathLst>
                <a:path w="4799330" h="413385">
                  <a:moveTo>
                    <a:pt x="4730242" y="0"/>
                  </a:moveTo>
                  <a:lnTo>
                    <a:pt x="0" y="0"/>
                  </a:lnTo>
                  <a:lnTo>
                    <a:pt x="0" y="413004"/>
                  </a:lnTo>
                  <a:lnTo>
                    <a:pt x="4799075" y="413004"/>
                  </a:lnTo>
                  <a:lnTo>
                    <a:pt x="4799075" y="68834"/>
                  </a:lnTo>
                  <a:lnTo>
                    <a:pt x="4730242" y="0"/>
                  </a:lnTo>
                  <a:close/>
                </a:path>
              </a:pathLst>
            </a:custGeom>
            <a:solidFill>
              <a:srgbClr val="FFFFFF"/>
            </a:solidFill>
          </p:spPr>
          <p:txBody>
            <a:bodyPr wrap="square" lIns="0" tIns="0" rIns="0" bIns="0" rtlCol="0"/>
            <a:lstStyle/>
            <a:p>
              <a:endParaRPr/>
            </a:p>
          </p:txBody>
        </p:sp>
        <p:sp>
          <p:nvSpPr>
            <p:cNvPr id="32" name="object 32"/>
            <p:cNvSpPr/>
            <p:nvPr/>
          </p:nvSpPr>
          <p:spPr>
            <a:xfrm>
              <a:off x="5756909" y="4702302"/>
              <a:ext cx="4799330" cy="413384"/>
            </a:xfrm>
            <a:custGeom>
              <a:avLst/>
              <a:gdLst/>
              <a:ahLst/>
              <a:cxnLst/>
              <a:rect l="l" t="t" r="r" b="b"/>
              <a:pathLst>
                <a:path w="4799330" h="413385">
                  <a:moveTo>
                    <a:pt x="0" y="0"/>
                  </a:moveTo>
                  <a:lnTo>
                    <a:pt x="4730242" y="0"/>
                  </a:lnTo>
                  <a:lnTo>
                    <a:pt x="4799075" y="68834"/>
                  </a:lnTo>
                  <a:lnTo>
                    <a:pt x="4799075" y="413004"/>
                  </a:lnTo>
                  <a:lnTo>
                    <a:pt x="0" y="413004"/>
                  </a:lnTo>
                  <a:lnTo>
                    <a:pt x="0" y="0"/>
                  </a:lnTo>
                  <a:close/>
                </a:path>
              </a:pathLst>
            </a:custGeom>
            <a:ln w="19049">
              <a:solidFill>
                <a:srgbClr val="C00000"/>
              </a:solidFill>
            </a:ln>
          </p:spPr>
          <p:txBody>
            <a:bodyPr wrap="square" lIns="0" tIns="0" rIns="0" bIns="0" rtlCol="0"/>
            <a:lstStyle/>
            <a:p>
              <a:endParaRPr/>
            </a:p>
          </p:txBody>
        </p:sp>
      </p:grpSp>
      <p:sp>
        <p:nvSpPr>
          <p:cNvPr id="33" name="object 33"/>
          <p:cNvSpPr txBox="1"/>
          <p:nvPr/>
        </p:nvSpPr>
        <p:spPr>
          <a:xfrm>
            <a:off x="5835777" y="4768037"/>
            <a:ext cx="1092835" cy="30035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C00000"/>
                </a:solidFill>
                <a:latin typeface="Times New Roman"/>
                <a:cs typeface="Times New Roman"/>
              </a:rPr>
              <a:t>Медицина</a:t>
            </a:r>
            <a:endParaRPr sz="1800">
              <a:latin typeface="Times New Roman"/>
              <a:cs typeface="Times New Roman"/>
            </a:endParaRPr>
          </a:p>
        </p:txBody>
      </p:sp>
      <p:pic>
        <p:nvPicPr>
          <p:cNvPr id="35" name="object 35"/>
          <p:cNvPicPr/>
          <p:nvPr/>
        </p:nvPicPr>
        <p:blipFill>
          <a:blip r:embed="rId9" cstate="print"/>
          <a:stretch>
            <a:fillRect/>
          </a:stretch>
        </p:blipFill>
        <p:spPr>
          <a:xfrm>
            <a:off x="10488168" y="3939501"/>
            <a:ext cx="1703831" cy="2436876"/>
          </a:xfrm>
          <a:prstGeom prst="rect">
            <a:avLst/>
          </a:prstGeom>
        </p:spPr>
      </p:pic>
      <p:pic>
        <p:nvPicPr>
          <p:cNvPr id="37" name="Рисунок 36" descr="https://xn--90anmicge.xn--p1ai/wp-content/uploads/2025/03/image-31-03-25-08-24-1-768x576.jpe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09364" y="4962001"/>
            <a:ext cx="2332552" cy="1921623"/>
          </a:xfrm>
          <a:prstGeom prst="rect">
            <a:avLst/>
          </a:prstGeom>
          <a:noFill/>
          <a:ln>
            <a:noFill/>
          </a:ln>
        </p:spPr>
      </p:pic>
      <p:pic>
        <p:nvPicPr>
          <p:cNvPr id="38" name="Рисунок 37" descr="C:\Users\ADMIN\AppData\Local\Temp\Rar$DIa7036.13622.rartemp\IMG_1287.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387219"/>
            <a:ext cx="2127361" cy="1952967"/>
          </a:xfrm>
          <a:prstGeom prst="rect">
            <a:avLst/>
          </a:prstGeom>
          <a:noFill/>
          <a:ln>
            <a:noFill/>
          </a:ln>
        </p:spPr>
      </p:pic>
      <p:pic>
        <p:nvPicPr>
          <p:cNvPr id="1027" name="Picture 3" descr="C:\Users\ADMIN\Desktop\публичный доклад\WhatsApp Image 2025-05-31 at 13.24.01.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15197" y="1288161"/>
            <a:ext cx="2434462" cy="16314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публичный доклад\WhatsApp Image 2025-05-31 at 13.23.56.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46189" y="1288161"/>
            <a:ext cx="2464925" cy="163145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публичный доклад\WhatsApp Image 2025-05-31 at 13.23.58.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36795" y="4308736"/>
            <a:ext cx="2257202" cy="1519312"/>
          </a:xfrm>
          <a:prstGeom prst="rect">
            <a:avLst/>
          </a:prstGeom>
          <a:noFill/>
          <a:extLst>
            <a:ext uri="{909E8E84-426E-40DD-AFC4-6F175D3DCCD1}">
              <a14:hiddenFill xmlns:a14="http://schemas.microsoft.com/office/drawing/2010/main">
                <a:solidFill>
                  <a:srgbClr val="FFFFFF"/>
                </a:solidFill>
              </a14:hiddenFill>
            </a:ext>
          </a:extLst>
        </p:spPr>
      </p:pic>
      <p:pic>
        <p:nvPicPr>
          <p:cNvPr id="36" name="object 8"/>
          <p:cNvPicPr/>
          <p:nvPr/>
        </p:nvPicPr>
        <p:blipFill>
          <a:blip r:embed="rId15" cstate="print"/>
          <a:stretch>
            <a:fillRect/>
          </a:stretch>
        </p:blipFill>
        <p:spPr>
          <a:xfrm>
            <a:off x="9296400" y="-76200"/>
            <a:ext cx="3058253" cy="26905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Newsprint</Template>
  <TotalTime>1167</TotalTime>
  <Words>2411</Words>
  <Application>Microsoft Office PowerPoint</Application>
  <PresentationFormat>Произвольный</PresentationFormat>
  <Paragraphs>219</Paragraphs>
  <Slides>16</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Office Theme</vt:lpstr>
      <vt:lpstr>Диаграмма</vt:lpstr>
      <vt:lpstr>Презентация PowerPoint</vt:lpstr>
      <vt:lpstr>Презентация PowerPoint</vt:lpstr>
      <vt:lpstr>РАЗВИТИЕ СЕТИ</vt:lpstr>
      <vt:lpstr>Презентация PowerPoint</vt:lpstr>
      <vt:lpstr>ПОВЫШЕНИЕ КАЧЕСТВА ОБРАЗОВАНИЯ</vt:lpstr>
      <vt:lpstr>ГОСУДАРСТВЕННАЯ ИТОГОВАЯ АТТЕСТАЦИЯ</vt:lpstr>
      <vt:lpstr>ОРГАНИЗАЦИЯ ВОСПИТАТЕЛЬНОЙ РАБОТЫ</vt:lpstr>
      <vt:lpstr>УСПЕХИ ОБУЧАЮЩИХСЯ ОБРАЗОВАТЕЛЬНЫХ УЧРЕЖДЕНИЙ ПМО</vt:lpstr>
      <vt:lpstr>СОЗДАНИЕ УСЛОВИЙ ДЛЯ ЖИЗНЕДЕЯТЕЛЬНОСТИ ДЕТЕЙ В ОБРАЗОВАТЕЛЬНЫХ УЧРЕЖДЕНИХ</vt:lpstr>
      <vt:lpstr>СОЗДАНИЕ УСЛОВИЙ ДЛЯ ЖИЗНЕДЕЯТЕЛЬНОСТИ ДЕТЕЙ В ОБРАЗОВАТЕЛЬНЫХ УЧРЕЖДЕНИХ</vt:lpstr>
      <vt:lpstr>ОРГАНИЗАЦИЯ РАБОТЫ С ПЕДАГОГИЧЕСКИМИ КАДРАМИ</vt:lpstr>
      <vt:lpstr>УСПЕХИ НАШИХ УЧИТЕЛЕЙ</vt:lpstr>
      <vt:lpstr>ОСВОЕНИЕ ШКОЛЬНИКАМИ ПРОФЕССИОНАЛЬНЫХ НАВЫКОВ</vt:lpstr>
      <vt:lpstr>МОДЕРНИЗАЦИЯ СИСТЕМЫ ОБРАЗОВАНИЯ: Завершение реализации нацпроекта  «Образование» и  реализация нацпроекта «Мододежь и дети»</vt:lpstr>
      <vt:lpstr>КЛЮЧЕВЫЕ ВЕКТОРЫ РАЗВИТИЯ СИСТЕМЫ ОБРАЗОВАНИЯ ПАРТИЗАНСКОГО МУНИЦИПАЛЬНОГО ОКРУГА</vt:lpstr>
      <vt:lpstr>НАЦИОНАЛЬНЫЙ ПРОЕКТ «МОЛОДЁЖЬ И ДЕТИ»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Victoria</dc:creator>
  <cp:lastModifiedBy>ADMIN</cp:lastModifiedBy>
  <cp:revision>100</cp:revision>
  <cp:lastPrinted>2025-07-25T02:18:43Z</cp:lastPrinted>
  <dcterms:created xsi:type="dcterms:W3CDTF">2025-05-28T06:48:06Z</dcterms:created>
  <dcterms:modified xsi:type="dcterms:W3CDTF">2025-08-06T05:42:44Z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2024-08-01T00:00:00Z</vt:filetime>
  </property>
  <property fmtid="{D5CDD505-2E9C-101B-9397-08002B2CF9AE}" pid="3" name="Creator">
    <vt:lpwstr>Microsoft® PowerPoint® LTSC</vt:lpwstr>
  </property>
  <property fmtid="{D5CDD505-2E9C-101B-9397-08002B2CF9AE}" pid="4" name="LastSaved">
    <vt:filetime>2025-05-28T00:00:00Z</vt:filetime>
  </property>
  <property fmtid="{D5CDD505-2E9C-101B-9397-08002B2CF9AE}" pid="5" name="Producer">
    <vt:lpwstr>Microsoft® PowerPoint® LTSC</vt:lpwstr>
  </property>
</Properties>
</file>